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69" r:id="rId2"/>
  </p:sldMasterIdLst>
  <p:notesMasterIdLst>
    <p:notesMasterId r:id="rId26"/>
  </p:notesMasterIdLst>
  <p:sldIdLst>
    <p:sldId id="258" r:id="rId3"/>
    <p:sldId id="257" r:id="rId4"/>
    <p:sldId id="498" r:id="rId5"/>
    <p:sldId id="499" r:id="rId6"/>
    <p:sldId id="500" r:id="rId7"/>
    <p:sldId id="501" r:id="rId8"/>
    <p:sldId id="502" r:id="rId9"/>
    <p:sldId id="503" r:id="rId10"/>
    <p:sldId id="504" r:id="rId11"/>
    <p:sldId id="508" r:id="rId12"/>
    <p:sldId id="509" r:id="rId13"/>
    <p:sldId id="510" r:id="rId14"/>
    <p:sldId id="511" r:id="rId15"/>
    <p:sldId id="512" r:id="rId16"/>
    <p:sldId id="507" r:id="rId17"/>
    <p:sldId id="513" r:id="rId18"/>
    <p:sldId id="515" r:id="rId19"/>
    <p:sldId id="516" r:id="rId20"/>
    <p:sldId id="517" r:id="rId21"/>
    <p:sldId id="518" r:id="rId22"/>
    <p:sldId id="519" r:id="rId23"/>
    <p:sldId id="520" r:id="rId24"/>
    <p:sldId id="52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7E7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12" autoAdjust="0"/>
    <p:restoredTop sz="81629" autoAdjust="0"/>
  </p:normalViewPr>
  <p:slideViewPr>
    <p:cSldViewPr snapToGrid="0" showGuides="1">
      <p:cViewPr varScale="1">
        <p:scale>
          <a:sx n="70" d="100"/>
          <a:sy n="70" d="100"/>
        </p:scale>
        <p:origin x="1402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0295A-D548-463D-A0FB-7869A4CA0027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F0AFC-48CF-49C0-954B-6A141C32AE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40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F0AFC-48CF-49C0-954B-6A141C32AE0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011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9F0AFC-48CF-49C0-954B-6A141C32AE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06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37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2B6578-AAF6-4D63-A545-F6C311EB50A4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2CCA8F1-65B7-4168-9E5A-D348FEC2CD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92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0" y="463101"/>
            <a:ext cx="120869" cy="535382"/>
          </a:xfrm>
          <a:prstGeom prst="roundRect">
            <a:avLst>
              <a:gd name="adj" fmla="val 0"/>
            </a:avLst>
          </a:prstGeom>
          <a:solidFill>
            <a:srgbClr val="F23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52192" y="463100"/>
            <a:ext cx="10938321" cy="669013"/>
          </a:xfrm>
        </p:spPr>
        <p:txBody>
          <a:bodyPr lIns="0" tIns="0" rIns="0" bIns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4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ea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71564" y="372774"/>
            <a:ext cx="431078" cy="2987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4" y="327460"/>
            <a:ext cx="431078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</a:defRPr>
            </a:lvl1pPr>
          </a:lstStyle>
          <a:p>
            <a:pPr>
              <a:defRPr/>
            </a:pPr>
            <a:fld id="{FCEE2C88-6C8F-484D-AF69-578F576B1F44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58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0" y="463101"/>
            <a:ext cx="120869" cy="535382"/>
          </a:xfrm>
          <a:prstGeom prst="roundRect">
            <a:avLst>
              <a:gd name="adj" fmla="val 0"/>
            </a:avLst>
          </a:prstGeom>
          <a:solidFill>
            <a:srgbClr val="F23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52192" y="463100"/>
            <a:ext cx="10938321" cy="669013"/>
          </a:xfrm>
        </p:spPr>
        <p:txBody>
          <a:bodyPr lIns="0" tIns="0" rIns="0" bIns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4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ea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71564" y="372774"/>
            <a:ext cx="431078" cy="2987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4" y="327460"/>
            <a:ext cx="431078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</a:defRPr>
            </a:lvl1pPr>
          </a:lstStyle>
          <a:p>
            <a:pPr>
              <a:defRPr/>
            </a:pPr>
            <a:fld id="{FCEE2C88-6C8F-484D-AF69-578F576B1F44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2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1471564" y="372774"/>
            <a:ext cx="431078" cy="29873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d-ID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4" y="327460"/>
            <a:ext cx="431078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</a:defRPr>
            </a:lvl1pPr>
          </a:lstStyle>
          <a:p>
            <a:pPr>
              <a:defRPr/>
            </a:pPr>
            <a:fld id="{FCEE2C88-6C8F-484D-AF69-578F576B1F44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46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03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6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00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94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3" r:id="rId2"/>
    <p:sldLayoutId id="2147483676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aleway" panose="020B0003030101060003" pitchFamily="34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aleway" panose="020B0003030101060003" pitchFamily="34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aleway" panose="020B0003030101060003" pitchFamily="34" charset="0"/>
              </a:defRPr>
            </a:lvl1pPr>
          </a:lstStyle>
          <a:p>
            <a:pPr>
              <a:defRPr/>
            </a:pPr>
            <a:fld id="{FCEE2C88-6C8F-484D-AF69-578F576B1F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1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lang="en-US" sz="1600" kern="1200" dirty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tags" Target="../tags/tag8.xml"/><Relationship Id="rId7" Type="http://schemas.openxmlformats.org/officeDocument/2006/relationships/oleObject" Target="../embeddings/oleObject2.bin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3.xml"/><Relationship Id="rId7" Type="http://schemas.openxmlformats.org/officeDocument/2006/relationships/oleObject" Target="../embeddings/oleObject3.bin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4585333" y="3424634"/>
            <a:ext cx="468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Deep Learning Overview</a:t>
            </a:r>
            <a:endParaRPr kumimoji="1"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8"/>
          <p:cNvSpPr txBox="1"/>
          <p:nvPr/>
        </p:nvSpPr>
        <p:spPr>
          <a:xfrm>
            <a:off x="4585333" y="2655193"/>
            <a:ext cx="4689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深度学习</a:t>
            </a: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概述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416441" y="2757714"/>
            <a:ext cx="0" cy="112858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699658" y="2485638"/>
            <a:ext cx="1547892" cy="1573583"/>
            <a:chOff x="2498710" y="2311467"/>
            <a:chExt cx="1748840" cy="1777866"/>
          </a:xfrm>
        </p:grpSpPr>
        <p:sp>
          <p:nvSpPr>
            <p:cNvPr id="6" name="椭圆 5"/>
            <p:cNvSpPr/>
            <p:nvPr/>
          </p:nvSpPr>
          <p:spPr>
            <a:xfrm>
              <a:off x="2644792" y="2457549"/>
              <a:ext cx="1456676" cy="14566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8000" dirty="0"/>
                <a:t>7</a:t>
              </a:r>
              <a:endParaRPr lang="zh-CN" altLang="en-US" sz="8000" dirty="0"/>
            </a:p>
          </p:txBody>
        </p:sp>
        <p:sp>
          <p:nvSpPr>
            <p:cNvPr id="7" name="椭圆 6"/>
            <p:cNvSpPr/>
            <p:nvPr/>
          </p:nvSpPr>
          <p:spPr>
            <a:xfrm>
              <a:off x="2498710" y="2311467"/>
              <a:ext cx="1748840" cy="1748840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0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3758995" y="3683265"/>
              <a:ext cx="406068" cy="406068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44791" y="2350267"/>
              <a:ext cx="255468" cy="255468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6193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id="{032A4D96-6C0C-2D43-F526-D449F4D583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2192" y="463100"/>
            <a:ext cx="10938321" cy="669013"/>
          </a:xfrm>
        </p:spPr>
        <p:txBody>
          <a:bodyPr/>
          <a:lstStyle/>
          <a:p>
            <a:r>
              <a:rPr lang="en-US" altLang="zh-CN" dirty="0"/>
              <a:t>3 </a:t>
            </a:r>
            <a:r>
              <a:rPr lang="zh-CN" altLang="en-US" dirty="0"/>
              <a:t>深度学习框架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0A3E802-FA8E-30E1-2C81-39EAD4EB9501}"/>
              </a:ext>
            </a:extLst>
          </p:cNvPr>
          <p:cNvSpPr/>
          <p:nvPr/>
        </p:nvSpPr>
        <p:spPr>
          <a:xfrm>
            <a:off x="1453219" y="1076161"/>
            <a:ext cx="9213103" cy="18133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       </a:t>
            </a:r>
            <a:r>
              <a:rPr lang="zh-CN" altLang="en-US" sz="2000" dirty="0"/>
              <a:t>为了实现更为复杂的神经网络模型，深度学习开发框架应运而生。深度学习框架的出现降低了入门的门槛，用户不需要编写复杂的神经网络代码，就可以训练出一套自己的神经网络。</a:t>
            </a:r>
            <a:endParaRPr lang="en-US" altLang="zh-CN" sz="2000" dirty="0"/>
          </a:p>
          <a:p>
            <a:r>
              <a:rPr lang="zh-CN" altLang="en-US" sz="2000" dirty="0"/>
              <a:t>       常见的深度学习框架有谷歌的</a:t>
            </a:r>
            <a:r>
              <a:rPr lang="en-US" altLang="zh-CN" sz="2000" dirty="0"/>
              <a:t>TensorFlow</a:t>
            </a:r>
            <a:r>
              <a:rPr lang="zh-CN" altLang="en-US" sz="2000" dirty="0"/>
              <a:t>，</a:t>
            </a:r>
            <a:r>
              <a:rPr lang="en-US" altLang="zh-CN" sz="2000" dirty="0"/>
              <a:t>Facebook</a:t>
            </a:r>
            <a:r>
              <a:rPr lang="zh-CN" altLang="en-US" sz="2000" dirty="0"/>
              <a:t>的</a:t>
            </a:r>
            <a:r>
              <a:rPr lang="en-US" altLang="zh-CN" sz="2000" dirty="0"/>
              <a:t>Caffe</a:t>
            </a:r>
            <a:r>
              <a:rPr lang="zh-CN" altLang="en-US" sz="2000" dirty="0"/>
              <a:t>和</a:t>
            </a:r>
            <a:r>
              <a:rPr lang="en-US" altLang="zh-CN" sz="2000" dirty="0" err="1"/>
              <a:t>PyTorch</a:t>
            </a:r>
            <a:r>
              <a:rPr lang="zh-CN" altLang="en-US" sz="2000" dirty="0"/>
              <a:t>，亚马逊的</a:t>
            </a:r>
            <a:r>
              <a:rPr lang="en-US" altLang="zh-CN" sz="2000" dirty="0" err="1"/>
              <a:t>MXNet</a:t>
            </a:r>
            <a:r>
              <a:rPr lang="zh-CN" altLang="en-US" sz="2000" dirty="0"/>
              <a:t>，以及百度的</a:t>
            </a:r>
            <a:r>
              <a:rPr lang="en-US" altLang="zh-CN" sz="2000" dirty="0" err="1"/>
              <a:t>PaddlePaddle</a:t>
            </a:r>
            <a:r>
              <a:rPr lang="zh-CN" altLang="en-US" sz="2000" dirty="0"/>
              <a:t>等。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F1225FF-FF5B-405D-587C-EB8921BFBC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46" y="2933478"/>
            <a:ext cx="7414519" cy="3924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641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6E350A9-F5EE-CF11-7DC5-1C443BCF8B0E}"/>
              </a:ext>
            </a:extLst>
          </p:cNvPr>
          <p:cNvSpPr/>
          <p:nvPr/>
        </p:nvSpPr>
        <p:spPr>
          <a:xfrm>
            <a:off x="1892339" y="1249928"/>
            <a:ext cx="8452508" cy="12305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200000"/>
              </a:lnSpc>
              <a:buClr>
                <a:srgbClr val="3D89BC"/>
              </a:buClr>
              <a:buFont typeface="Wingdings" panose="05000000000000000000" pitchFamily="2" charset="2"/>
              <a:buChar char="u"/>
            </a:pPr>
            <a:r>
              <a:rPr lang="en-US" altLang="zh-CN" sz="2000" dirty="0" err="1"/>
              <a:t>Caffe</a:t>
            </a:r>
            <a:r>
              <a:rPr lang="zh-CN" altLang="en-US" sz="2000" dirty="0"/>
              <a:t>是一个清晰、高效、开源的深度学习框架，很适合初学者。它由加州大学伯克利的</a:t>
            </a:r>
            <a:r>
              <a:rPr lang="en-US" altLang="zh-CN" sz="2000" dirty="0"/>
              <a:t>PHD</a:t>
            </a:r>
            <a:r>
              <a:rPr lang="zh-CN" altLang="en-US" sz="2000" dirty="0"/>
              <a:t>贾扬清开发是应用最广泛的深度学习框架之一。</a:t>
            </a:r>
            <a:endParaRPr lang="zh-CN" altLang="zh-CN" sz="2000" dirty="0"/>
          </a:p>
        </p:txBody>
      </p:sp>
      <p:sp>
        <p:nvSpPr>
          <p:cNvPr id="3" name="文本框 40">
            <a:extLst>
              <a:ext uri="{FF2B5EF4-FFF2-40B4-BE49-F238E27FC236}">
                <a16:creationId xmlns:a16="http://schemas.microsoft.com/office/drawing/2014/main" id="{CD988384-999A-49F6-5640-54281C0854EB}"/>
              </a:ext>
            </a:extLst>
          </p:cNvPr>
          <p:cNvSpPr txBox="1"/>
          <p:nvPr/>
        </p:nvSpPr>
        <p:spPr>
          <a:xfrm>
            <a:off x="1952880" y="918016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b="1" dirty="0">
                <a:solidFill>
                  <a:srgbClr val="3D89BC"/>
                </a:solidFill>
              </a:rPr>
              <a:t>Caffe</a:t>
            </a:r>
            <a:r>
              <a:rPr lang="zh-CN" altLang="en-US" sz="2000" b="1" dirty="0">
                <a:solidFill>
                  <a:srgbClr val="3D89BC"/>
                </a:solidFill>
              </a:rPr>
              <a:t>框架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82A1D274-8451-1E0E-5F4B-D7893E8F3A32}"/>
              </a:ext>
            </a:extLst>
          </p:cNvPr>
          <p:cNvSpPr/>
          <p:nvPr/>
        </p:nvSpPr>
        <p:spPr>
          <a:xfrm>
            <a:off x="1847153" y="1026224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71B86B3-6AE1-799C-DA83-8898D45D3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761" y="2812433"/>
            <a:ext cx="22860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BCB3CA98-9106-654F-6FC2-D66364925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196" y="3491186"/>
            <a:ext cx="2170299" cy="75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259F1E2F-4EAA-4B1A-2CEE-98B07DF991F5}"/>
              </a:ext>
            </a:extLst>
          </p:cNvPr>
          <p:cNvSpPr/>
          <p:nvPr/>
        </p:nvSpPr>
        <p:spPr>
          <a:xfrm>
            <a:off x="3147124" y="5416763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200000"/>
              </a:lnSpc>
              <a:buClr>
                <a:srgbClr val="3D89BC"/>
              </a:buClr>
            </a:pPr>
            <a:r>
              <a:rPr lang="zh-CN" altLang="en-US" sz="1400" dirty="0">
                <a:solidFill>
                  <a:prstClr val="black"/>
                </a:solidFill>
              </a:rPr>
              <a:t>贾扬清</a:t>
            </a:r>
            <a:endParaRPr lang="zh-CN" altLang="zh-CN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565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E003A8F1-BFA0-84D8-A6C0-3DD6C0D52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526" y="905130"/>
            <a:ext cx="1130300" cy="39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40">
            <a:extLst>
              <a:ext uri="{FF2B5EF4-FFF2-40B4-BE49-F238E27FC236}">
                <a16:creationId xmlns:a16="http://schemas.microsoft.com/office/drawing/2014/main" id="{C695B918-9A12-D1DA-1220-AC52D282EAEB}"/>
              </a:ext>
            </a:extLst>
          </p:cNvPr>
          <p:cNvSpPr txBox="1"/>
          <p:nvPr/>
        </p:nvSpPr>
        <p:spPr>
          <a:xfrm>
            <a:off x="1878091" y="942686"/>
            <a:ext cx="2156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3D89BC"/>
                </a:solidFill>
              </a:rPr>
              <a:t>TensorFlow框架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7668601B-94CE-3C0E-3EDA-1ED07BCAB0F7}"/>
              </a:ext>
            </a:extLst>
          </p:cNvPr>
          <p:cNvSpPr/>
          <p:nvPr/>
        </p:nvSpPr>
        <p:spPr>
          <a:xfrm>
            <a:off x="1772363" y="1050894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pic>
        <p:nvPicPr>
          <p:cNvPr id="5" name="图片 4" descr="1">
            <a:extLst>
              <a:ext uri="{FF2B5EF4-FFF2-40B4-BE49-F238E27FC236}">
                <a16:creationId xmlns:a16="http://schemas.microsoft.com/office/drawing/2014/main" id="{44367982-EC1E-D020-CDE7-5827E9692B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19599" y="3563925"/>
            <a:ext cx="6165000" cy="2160000"/>
          </a:xfrm>
          <a:prstGeom prst="rect">
            <a:avLst/>
          </a:prstGeom>
        </p:spPr>
      </p:pic>
      <p:sp>
        <p:nvSpPr>
          <p:cNvPr id="6" name="文本框 11">
            <a:extLst>
              <a:ext uri="{FF2B5EF4-FFF2-40B4-BE49-F238E27FC236}">
                <a16:creationId xmlns:a16="http://schemas.microsoft.com/office/drawing/2014/main" id="{AF8BC2E7-2DA0-5221-E687-6D9D84A9693D}"/>
              </a:ext>
            </a:extLst>
          </p:cNvPr>
          <p:cNvSpPr txBox="1"/>
          <p:nvPr/>
        </p:nvSpPr>
        <p:spPr>
          <a:xfrm>
            <a:off x="1878091" y="1261308"/>
            <a:ext cx="8747086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TensorFlow是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源的一个深度学习框架。实现了本地和分布式两种接口机制。本地实现机制的client端、master端和worker均运行在同一个机器中；分布式实现机制它与本地实现的代码基本相同，但是client端、master端和worker进程一般运行在不同的机器中，所包含的不同任务由一个集群调度系统进行管理。</a:t>
            </a:r>
          </a:p>
        </p:txBody>
      </p:sp>
      <p:sp>
        <p:nvSpPr>
          <p:cNvPr id="7" name="文本框 12">
            <a:extLst>
              <a:ext uri="{FF2B5EF4-FFF2-40B4-BE49-F238E27FC236}">
                <a16:creationId xmlns:a16="http://schemas.microsoft.com/office/drawing/2014/main" id="{D59FEDDF-0733-D310-E652-7CBD1D98019F}"/>
              </a:ext>
            </a:extLst>
          </p:cNvPr>
          <p:cNvSpPr txBox="1"/>
          <p:nvPr/>
        </p:nvSpPr>
        <p:spPr>
          <a:xfrm>
            <a:off x="1836026" y="5915314"/>
            <a:ext cx="8857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/>
              <a:t>具备如下优点：</a:t>
            </a:r>
            <a:r>
              <a:rPr lang="en-US" altLang="zh-CN" sz="2000" dirty="0"/>
              <a:t>1.</a:t>
            </a:r>
            <a:r>
              <a:rPr lang="zh-CN" altLang="en-US" sz="2000" dirty="0"/>
              <a:t>多样化部署；</a:t>
            </a:r>
            <a:r>
              <a:rPr lang="en-US" altLang="zh-CN" sz="2000" dirty="0"/>
              <a:t>2.</a:t>
            </a:r>
            <a:r>
              <a:rPr lang="zh-CN" altLang="en-US" sz="2000" dirty="0">
                <a:sym typeface="+mn-ea"/>
              </a:rPr>
              <a:t>可被基于梯度的机器学习算法借鉴；</a:t>
            </a:r>
            <a:r>
              <a:rPr lang="en-US" altLang="zh-CN" sz="2000" dirty="0">
                <a:sym typeface="+mn-ea"/>
              </a:rPr>
              <a:t>3.</a:t>
            </a:r>
            <a:r>
              <a:rPr lang="zh-CN" altLang="en-US" sz="2000" dirty="0">
                <a:sym typeface="+mn-ea"/>
              </a:rPr>
              <a:t>灵活的Python接口；</a:t>
            </a:r>
            <a:r>
              <a:rPr lang="en-US" altLang="zh-CN" sz="2000" dirty="0">
                <a:sym typeface="+mn-ea"/>
              </a:rPr>
              <a:t>4.</a:t>
            </a:r>
            <a:r>
              <a:rPr lang="zh-CN" altLang="en-US" sz="2000" dirty="0">
                <a:sym typeface="+mn-ea"/>
              </a:rPr>
              <a:t>可映射到不同硬件平台；</a:t>
            </a:r>
            <a:r>
              <a:rPr lang="en-US" altLang="zh-CN" sz="2000" dirty="0">
                <a:sym typeface="+mn-ea"/>
              </a:rPr>
              <a:t>5.</a:t>
            </a:r>
            <a:r>
              <a:rPr lang="zh-CN" altLang="en-US" sz="2000" dirty="0">
                <a:sym typeface="+mn-ea"/>
              </a:rPr>
              <a:t>支持分布式训练。</a:t>
            </a:r>
            <a:endParaRPr lang="en-US" altLang="zh-CN" sz="2000" dirty="0"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3029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6EAF464-3585-10EF-6700-02D45640D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89" y="2846551"/>
            <a:ext cx="1088644" cy="1088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40">
            <a:extLst>
              <a:ext uri="{FF2B5EF4-FFF2-40B4-BE49-F238E27FC236}">
                <a16:creationId xmlns:a16="http://schemas.microsoft.com/office/drawing/2014/main" id="{36D5F002-2F42-31D7-7374-DAE6DF93AE4F}"/>
              </a:ext>
            </a:extLst>
          </p:cNvPr>
          <p:cNvSpPr txBox="1"/>
          <p:nvPr/>
        </p:nvSpPr>
        <p:spPr>
          <a:xfrm>
            <a:off x="2336669" y="1216495"/>
            <a:ext cx="1209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 err="1">
                <a:solidFill>
                  <a:srgbClr val="3D89BC"/>
                </a:solidFill>
                <a:sym typeface="+mn-ea"/>
              </a:rPr>
              <a:t>PyTorch</a:t>
            </a:r>
            <a:endParaRPr lang="zh-CN" altLang="en-US" sz="2000" b="1" dirty="0">
              <a:solidFill>
                <a:srgbClr val="3D89BC"/>
              </a:solidFill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BB79275D-CFD5-1FB9-C94B-97357852251A}"/>
              </a:ext>
            </a:extLst>
          </p:cNvPr>
          <p:cNvSpPr/>
          <p:nvPr/>
        </p:nvSpPr>
        <p:spPr>
          <a:xfrm>
            <a:off x="2230942" y="1324703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B5EF1B94-680E-36E0-08C3-7242636800BF}"/>
              </a:ext>
            </a:extLst>
          </p:cNvPr>
          <p:cNvGrpSpPr/>
          <p:nvPr/>
        </p:nvGrpSpPr>
        <p:grpSpPr>
          <a:xfrm>
            <a:off x="2748445" y="3969194"/>
            <a:ext cx="2935252" cy="856945"/>
            <a:chOff x="1230129" y="2423891"/>
            <a:chExt cx="2935137" cy="856945"/>
          </a:xfrm>
        </p:grpSpPr>
        <p:sp>
          <p:nvSpPr>
            <p:cNvPr id="6" name="文本框 14">
              <a:extLst>
                <a:ext uri="{FF2B5EF4-FFF2-40B4-BE49-F238E27FC236}">
                  <a16:creationId xmlns:a16="http://schemas.microsoft.com/office/drawing/2014/main" id="{9B86C5A7-BE03-C910-C10F-3F9C3825DFD3}"/>
                </a:ext>
              </a:extLst>
            </p:cNvPr>
            <p:cNvSpPr txBox="1"/>
            <p:nvPr/>
          </p:nvSpPr>
          <p:spPr>
            <a:xfrm>
              <a:off x="1230129" y="2710911"/>
              <a:ext cx="2059092" cy="569925"/>
            </a:xfrm>
            <a:prstGeom prst="rect">
              <a:avLst/>
            </a:prstGeom>
            <a:noFill/>
            <a:ln>
              <a:gradFill>
                <a:gsLst>
                  <a:gs pos="90400">
                    <a:srgbClr val="DBE8FA"/>
                  </a:gs>
                  <a:gs pos="26650">
                    <a:srgbClr val="AFCEF7"/>
                  </a:gs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altLang="zh-CN" sz="2000" kern="0" dirty="0">
                  <a:sym typeface="Arial" panose="020B0604020202020204" pitchFamily="34" charset="0"/>
                </a:rPr>
                <a:t>很多实现索引、切片、移调的程序</a:t>
              </a:r>
              <a:r>
                <a:rPr lang="zh-CN" altLang="en-US" sz="2000" kern="0" dirty="0"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D3430E7E-E340-0B49-42D7-AD86765AC061}"/>
                </a:ext>
              </a:extLst>
            </p:cNvPr>
            <p:cNvSpPr/>
            <p:nvPr/>
          </p:nvSpPr>
          <p:spPr>
            <a:xfrm>
              <a:off x="3308321" y="2423891"/>
              <a:ext cx="856945" cy="85694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 dirty="0">
                <a:sym typeface="Arial" panose="020B0604020202020204" pitchFamily="34" charset="0"/>
              </a:endParaRPr>
            </a:p>
          </p:txBody>
        </p:sp>
      </p:grpSp>
      <p:sp>
        <p:nvSpPr>
          <p:cNvPr id="8" name="椭圆 7">
            <a:extLst>
              <a:ext uri="{FF2B5EF4-FFF2-40B4-BE49-F238E27FC236}">
                <a16:creationId xmlns:a16="http://schemas.microsoft.com/office/drawing/2014/main" id="{DD0F78C8-836F-20BF-5B24-C80D9D84065B}"/>
              </a:ext>
            </a:extLst>
          </p:cNvPr>
          <p:cNvSpPr/>
          <p:nvPr/>
        </p:nvSpPr>
        <p:spPr>
          <a:xfrm>
            <a:off x="5411502" y="3702903"/>
            <a:ext cx="1806575" cy="18065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Torch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个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主要特点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ED53F700-5B0D-7E39-8707-C857CC075805}"/>
              </a:ext>
            </a:extLst>
          </p:cNvPr>
          <p:cNvGrpSpPr/>
          <p:nvPr/>
        </p:nvGrpSpPr>
        <p:grpSpPr>
          <a:xfrm>
            <a:off x="6859082" y="3595176"/>
            <a:ext cx="3101975" cy="857249"/>
            <a:chOff x="5007546" y="2423891"/>
            <a:chExt cx="3101975" cy="856945"/>
          </a:xfrm>
        </p:grpSpPr>
        <p:sp>
          <p:nvSpPr>
            <p:cNvPr id="10" name="文本框 15">
              <a:extLst>
                <a:ext uri="{FF2B5EF4-FFF2-40B4-BE49-F238E27FC236}">
                  <a16:creationId xmlns:a16="http://schemas.microsoft.com/office/drawing/2014/main" id="{40134A29-A554-B67F-1764-40F6441D2CFC}"/>
                </a:ext>
              </a:extLst>
            </p:cNvPr>
            <p:cNvSpPr txBox="1"/>
            <p:nvPr/>
          </p:nvSpPr>
          <p:spPr>
            <a:xfrm>
              <a:off x="5905436" y="2639791"/>
              <a:ext cx="2204085" cy="425450"/>
            </a:xfrm>
            <a:prstGeom prst="rect">
              <a:avLst/>
            </a:prstGeom>
            <a:noFill/>
            <a:ln>
              <a:gradFill>
                <a:gsLst>
                  <a:gs pos="95400">
                    <a:srgbClr val="DEEAFB"/>
                  </a:gs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txBody>
            <a:bodyPr wrap="square" rtlCol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altLang="zh-CN" sz="2000" kern="0" dirty="0">
                  <a:sym typeface="Arial" panose="020B0604020202020204" pitchFamily="34" charset="0"/>
                </a:rPr>
                <a:t>通过LuaJIT的C接口。</a:t>
              </a: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94EE5593-53B0-26BD-2ACC-358BD0265104}"/>
                </a:ext>
              </a:extLst>
            </p:cNvPr>
            <p:cNvSpPr/>
            <p:nvPr/>
          </p:nvSpPr>
          <p:spPr>
            <a:xfrm>
              <a:off x="5007546" y="2423891"/>
              <a:ext cx="856945" cy="85694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43EE46F1-7B83-2999-2335-46D9691105EA}"/>
              </a:ext>
            </a:extLst>
          </p:cNvPr>
          <p:cNvGrpSpPr/>
          <p:nvPr/>
        </p:nvGrpSpPr>
        <p:grpSpPr>
          <a:xfrm>
            <a:off x="3359193" y="5103130"/>
            <a:ext cx="2547620" cy="1367426"/>
            <a:chOff x="1617743" y="4123115"/>
            <a:chExt cx="2547523" cy="1366921"/>
          </a:xfrm>
        </p:grpSpPr>
        <p:sp>
          <p:nvSpPr>
            <p:cNvPr id="13" name="文本框 18">
              <a:extLst>
                <a:ext uri="{FF2B5EF4-FFF2-40B4-BE49-F238E27FC236}">
                  <a16:creationId xmlns:a16="http://schemas.microsoft.com/office/drawing/2014/main" id="{821B1697-757D-A11B-1E73-3D204D34C79B}"/>
                </a:ext>
              </a:extLst>
            </p:cNvPr>
            <p:cNvSpPr txBox="1"/>
            <p:nvPr/>
          </p:nvSpPr>
          <p:spPr>
            <a:xfrm>
              <a:off x="1617743" y="4908376"/>
              <a:ext cx="2161537" cy="581660"/>
            </a:xfrm>
            <a:prstGeom prst="rect">
              <a:avLst/>
            </a:prstGeom>
            <a:noFill/>
            <a:ln>
              <a:gradFill>
                <a:gsLst>
                  <a:gs pos="75000">
                    <a:srgbClr val="DDEAFB"/>
                  </a:gs>
                  <a:gs pos="34000">
                    <a:srgbClr val="A8CAF7"/>
                  </a:gs>
                  <a:gs pos="33750">
                    <a:schemeClr val="accent1">
                      <a:lumMod val="20000"/>
                      <a:lumOff val="80000"/>
                    </a:schemeClr>
                  </a:gs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altLang="zh-CN" sz="2000" kern="0" dirty="0">
                  <a:sym typeface="Arial" panose="020B0604020202020204" pitchFamily="34" charset="0"/>
                </a:rPr>
                <a:t>快速、高效的GPU支持。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E340F59F-756C-1C6C-1C60-5F69C7BF7F30}"/>
                </a:ext>
              </a:extLst>
            </p:cNvPr>
            <p:cNvSpPr/>
            <p:nvPr/>
          </p:nvSpPr>
          <p:spPr>
            <a:xfrm>
              <a:off x="3308321" y="4123115"/>
              <a:ext cx="856945" cy="85694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05D89A9-3982-9523-2F3C-11DF0356EFCD}"/>
              </a:ext>
            </a:extLst>
          </p:cNvPr>
          <p:cNvGrpSpPr/>
          <p:nvPr/>
        </p:nvGrpSpPr>
        <p:grpSpPr>
          <a:xfrm>
            <a:off x="6736112" y="5026876"/>
            <a:ext cx="3049905" cy="857250"/>
            <a:chOff x="5007546" y="4123115"/>
            <a:chExt cx="3049905" cy="856945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87F57F1F-4281-E2CF-B455-3E5FDE8AAC7F}"/>
                </a:ext>
              </a:extLst>
            </p:cNvPr>
            <p:cNvSpPr/>
            <p:nvPr/>
          </p:nvSpPr>
          <p:spPr>
            <a:xfrm>
              <a:off x="5007546" y="4123115"/>
              <a:ext cx="856945" cy="85694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>
                <a:sym typeface="Arial" panose="020B0604020202020204" pitchFamily="34" charset="0"/>
              </a:endParaRPr>
            </a:p>
          </p:txBody>
        </p:sp>
        <p:sp>
          <p:nvSpPr>
            <p:cNvPr id="17" name="文本框 24">
              <a:extLst>
                <a:ext uri="{FF2B5EF4-FFF2-40B4-BE49-F238E27FC236}">
                  <a16:creationId xmlns:a16="http://schemas.microsoft.com/office/drawing/2014/main" id="{4E5586A5-5E6C-4E9B-C32D-C93355F314BD}"/>
                </a:ext>
              </a:extLst>
            </p:cNvPr>
            <p:cNvSpPr txBox="1"/>
            <p:nvPr/>
          </p:nvSpPr>
          <p:spPr>
            <a:xfrm>
              <a:off x="5905437" y="4232335"/>
              <a:ext cx="2152014" cy="646430"/>
            </a:xfrm>
            <a:prstGeom prst="rect">
              <a:avLst/>
            </a:prstGeom>
            <a:noFill/>
            <a:ln>
              <a:gradFill>
                <a:gsLst>
                  <a:gs pos="73750">
                    <a:srgbClr val="D0E2F9"/>
                  </a:gs>
                  <a:gs pos="21250">
                    <a:srgbClr val="ABCCF7"/>
                  </a:gs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</a:ln>
          </p:spPr>
          <p:txBody>
            <a:bodyPr wrap="square" rtlCol="0">
              <a:normAutofit fontScale="7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altLang="zh-CN" sz="2000" kern="0" dirty="0">
                  <a:sym typeface="Arial" panose="020B0604020202020204" pitchFamily="34" charset="0"/>
                </a:rPr>
                <a:t>可嵌入、移植到iOS、Android和FPGA的后台。</a:t>
              </a:r>
            </a:p>
          </p:txBody>
        </p:sp>
      </p:grpSp>
      <p:sp>
        <p:nvSpPr>
          <p:cNvPr id="18" name="文本框 14">
            <a:extLst>
              <a:ext uri="{FF2B5EF4-FFF2-40B4-BE49-F238E27FC236}">
                <a16:creationId xmlns:a16="http://schemas.microsoft.com/office/drawing/2014/main" id="{0DC684F3-3843-E75E-1355-134DA7585EBF}"/>
              </a:ext>
            </a:extLst>
          </p:cNvPr>
          <p:cNvSpPr txBox="1"/>
          <p:nvPr/>
        </p:nvSpPr>
        <p:spPr>
          <a:xfrm>
            <a:off x="3624583" y="2849435"/>
            <a:ext cx="1784415" cy="374015"/>
          </a:xfrm>
          <a:prstGeom prst="rect">
            <a:avLst/>
          </a:prstGeom>
          <a:noFill/>
          <a:ln>
            <a:gradFill>
              <a:gsLst>
                <a:gs pos="77900">
                  <a:srgbClr val="D3E3FA"/>
                </a:gs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23000">
                  <a:srgbClr val="A9CBF7"/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000" kern="0" dirty="0">
                <a:sym typeface="Arial" panose="020B0604020202020204" pitchFamily="34" charset="0"/>
              </a:rPr>
              <a:t>Torch</a:t>
            </a:r>
            <a:r>
              <a:rPr lang="zh-CN" altLang="en-US" sz="2000" kern="0" dirty="0">
                <a:sym typeface="Arial" panose="020B0604020202020204" pitchFamily="34" charset="0"/>
              </a:rPr>
              <a:t>采用</a:t>
            </a:r>
            <a:r>
              <a:rPr lang="en-US" altLang="zh-CN" sz="2000" kern="0" dirty="0" err="1">
                <a:sym typeface="Arial" panose="020B0604020202020204" pitchFamily="34" charset="0"/>
              </a:rPr>
              <a:t>Lua</a:t>
            </a:r>
            <a:r>
              <a:rPr lang="zh-CN" altLang="en-US" sz="2000" kern="0" dirty="0">
                <a:sym typeface="Arial" panose="020B0604020202020204" pitchFamily="34" charset="0"/>
              </a:rPr>
              <a:t>语言</a:t>
            </a:r>
          </a:p>
        </p:txBody>
      </p:sp>
      <p:pic>
        <p:nvPicPr>
          <p:cNvPr id="19" name="图片 18" descr="download">
            <a:extLst>
              <a:ext uri="{FF2B5EF4-FFF2-40B4-BE49-F238E27FC236}">
                <a16:creationId xmlns:a16="http://schemas.microsoft.com/office/drawing/2014/main" id="{4F50D117-5F64-F19E-3B40-E73E9EB66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348" y="1291772"/>
            <a:ext cx="1257300" cy="24955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05EA870F-7105-94DB-C193-718E06938B32}"/>
              </a:ext>
            </a:extLst>
          </p:cNvPr>
          <p:cNvSpPr txBox="1"/>
          <p:nvPr/>
        </p:nvSpPr>
        <p:spPr>
          <a:xfrm>
            <a:off x="2373321" y="1825153"/>
            <a:ext cx="85687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PyTorch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是一个基于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Torch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Python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机器学习库。它是由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Facebook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的人工智能研究小组在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2016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月发布，是一款专注于直接处理数组表达式的低级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API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21" name="文本框 14">
            <a:extLst>
              <a:ext uri="{FF2B5EF4-FFF2-40B4-BE49-F238E27FC236}">
                <a16:creationId xmlns:a16="http://schemas.microsoft.com/office/drawing/2014/main" id="{3AEE0E3D-E76B-DD77-56E2-9608C962E9F4}"/>
              </a:ext>
            </a:extLst>
          </p:cNvPr>
          <p:cNvSpPr txBox="1"/>
          <p:nvPr/>
        </p:nvSpPr>
        <p:spPr>
          <a:xfrm>
            <a:off x="6700849" y="2802172"/>
            <a:ext cx="2638223" cy="374015"/>
          </a:xfrm>
          <a:prstGeom prst="rect">
            <a:avLst/>
          </a:prstGeom>
          <a:noFill/>
          <a:ln>
            <a:gradFill>
              <a:gsLst>
                <a:gs pos="77900">
                  <a:srgbClr val="D3E3FA"/>
                </a:gs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23000">
                  <a:srgbClr val="A9CBF7"/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2000" kern="0" dirty="0">
                <a:sym typeface="Arial" panose="020B0604020202020204" pitchFamily="34" charset="0"/>
              </a:rPr>
              <a:t>后</a:t>
            </a:r>
            <a:r>
              <a:rPr lang="en-US" altLang="zh-CN" sz="2000" kern="0" dirty="0" err="1">
                <a:sym typeface="Arial" panose="020B0604020202020204" pitchFamily="34" charset="0"/>
              </a:rPr>
              <a:t>PyTorch</a:t>
            </a:r>
            <a:r>
              <a:rPr lang="zh-CN" altLang="en-US" sz="2000" kern="0" dirty="0">
                <a:sym typeface="Arial" panose="020B0604020202020204" pitchFamily="34" charset="0"/>
              </a:rPr>
              <a:t>改用</a:t>
            </a:r>
            <a:r>
              <a:rPr lang="en-US" altLang="zh-CN" sz="2000" kern="0" dirty="0">
                <a:sym typeface="Arial" panose="020B0604020202020204" pitchFamily="34" charset="0"/>
              </a:rPr>
              <a:t>Python</a:t>
            </a:r>
            <a:endParaRPr lang="zh-CN" altLang="en-US" sz="2000" kern="0" dirty="0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389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6DC1388A-9EAF-5C48-28B0-BD18787FA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981" y="2415403"/>
            <a:ext cx="1982193" cy="47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40">
            <a:extLst>
              <a:ext uri="{FF2B5EF4-FFF2-40B4-BE49-F238E27FC236}">
                <a16:creationId xmlns:a16="http://schemas.microsoft.com/office/drawing/2014/main" id="{49999E2C-5F65-B5AB-3986-354CE0AB9FAD}"/>
              </a:ext>
            </a:extLst>
          </p:cNvPr>
          <p:cNvSpPr txBox="1"/>
          <p:nvPr/>
        </p:nvSpPr>
        <p:spPr>
          <a:xfrm>
            <a:off x="2289727" y="1044414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>
                <a:solidFill>
                  <a:srgbClr val="3D89BC"/>
                </a:solidFill>
                <a:sym typeface="+mn-ea"/>
              </a:rPr>
              <a:t>CNTK</a:t>
            </a:r>
            <a:endParaRPr lang="zh-CN" altLang="en-US" sz="2000" b="1" dirty="0">
              <a:solidFill>
                <a:srgbClr val="3D89BC"/>
              </a:solidFill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70A531CB-6E35-E07F-E41F-13AD4683533C}"/>
              </a:ext>
            </a:extLst>
          </p:cNvPr>
          <p:cNvSpPr/>
          <p:nvPr/>
        </p:nvSpPr>
        <p:spPr>
          <a:xfrm>
            <a:off x="2184000" y="1162147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831895D-4D7B-BEF1-2702-9DE30EF2DADD}"/>
              </a:ext>
            </a:extLst>
          </p:cNvPr>
          <p:cNvGrpSpPr/>
          <p:nvPr/>
        </p:nvGrpSpPr>
        <p:grpSpPr>
          <a:xfrm>
            <a:off x="5075949" y="1718919"/>
            <a:ext cx="4018280" cy="806977"/>
            <a:chOff x="3185474" y="1588903"/>
            <a:chExt cx="4018280" cy="806977"/>
          </a:xfrm>
        </p:grpSpPr>
        <p:sp>
          <p:nvSpPr>
            <p:cNvPr id="6" name="文本框 15">
              <a:extLst>
                <a:ext uri="{FF2B5EF4-FFF2-40B4-BE49-F238E27FC236}">
                  <a16:creationId xmlns:a16="http://schemas.microsoft.com/office/drawing/2014/main" id="{58811B3C-4A06-E2E0-1E67-67EFCD33D81A}"/>
                </a:ext>
              </a:extLst>
            </p:cNvPr>
            <p:cNvSpPr txBox="1"/>
            <p:nvPr/>
          </p:nvSpPr>
          <p:spPr>
            <a:xfrm>
              <a:off x="3643309" y="1588903"/>
              <a:ext cx="3560445" cy="600710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fontScale="9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训练和测试多种神经网络的通用解决方案。</a:t>
              </a:r>
            </a:p>
          </p:txBody>
        </p:sp>
        <p:sp>
          <p:nvSpPr>
            <p:cNvPr id="7" name="任意多边形 17">
              <a:extLst>
                <a:ext uri="{FF2B5EF4-FFF2-40B4-BE49-F238E27FC236}">
                  <a16:creationId xmlns:a16="http://schemas.microsoft.com/office/drawing/2014/main" id="{A17F1F42-A307-5468-1E2E-40E0BB3CD4AA}"/>
                </a:ext>
              </a:extLst>
            </p:cNvPr>
            <p:cNvSpPr/>
            <p:nvPr/>
          </p:nvSpPr>
          <p:spPr>
            <a:xfrm>
              <a:off x="3185474" y="1875762"/>
              <a:ext cx="520118" cy="520118"/>
            </a:xfrm>
            <a:custGeom>
              <a:avLst/>
              <a:gdLst>
                <a:gd name="connsiteX0" fmla="*/ 260058 w 520118"/>
                <a:gd name="connsiteY0" fmla="*/ 54528 h 520118"/>
                <a:gd name="connsiteX1" fmla="*/ 465588 w 520118"/>
                <a:gd name="connsiteY1" fmla="*/ 260058 h 520118"/>
                <a:gd name="connsiteX2" fmla="*/ 260058 w 520118"/>
                <a:gd name="connsiteY2" fmla="*/ 465588 h 520118"/>
                <a:gd name="connsiteX3" fmla="*/ 54528 w 520118"/>
                <a:gd name="connsiteY3" fmla="*/ 260058 h 520118"/>
                <a:gd name="connsiteX4" fmla="*/ 260058 w 520118"/>
                <a:gd name="connsiteY4" fmla="*/ 54528 h 520118"/>
                <a:gd name="connsiteX5" fmla="*/ 260058 w 520118"/>
                <a:gd name="connsiteY5" fmla="*/ 16504 h 520118"/>
                <a:gd name="connsiteX6" fmla="*/ 16503 w 520118"/>
                <a:gd name="connsiteY6" fmla="*/ 260059 h 520118"/>
                <a:gd name="connsiteX7" fmla="*/ 260058 w 520118"/>
                <a:gd name="connsiteY7" fmla="*/ 503614 h 520118"/>
                <a:gd name="connsiteX8" fmla="*/ 503613 w 520118"/>
                <a:gd name="connsiteY8" fmla="*/ 260059 h 520118"/>
                <a:gd name="connsiteX9" fmla="*/ 260058 w 520118"/>
                <a:gd name="connsiteY9" fmla="*/ 16504 h 520118"/>
                <a:gd name="connsiteX10" fmla="*/ 260059 w 520118"/>
                <a:gd name="connsiteY10" fmla="*/ 0 h 520118"/>
                <a:gd name="connsiteX11" fmla="*/ 520118 w 520118"/>
                <a:gd name="connsiteY11" fmla="*/ 260059 h 520118"/>
                <a:gd name="connsiteX12" fmla="*/ 260059 w 520118"/>
                <a:gd name="connsiteY12" fmla="*/ 520118 h 520118"/>
                <a:gd name="connsiteX13" fmla="*/ 0 w 520118"/>
                <a:gd name="connsiteY13" fmla="*/ 260059 h 520118"/>
                <a:gd name="connsiteX14" fmla="*/ 260059 w 520118"/>
                <a:gd name="connsiteY14" fmla="*/ 0 h 52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118" h="520118">
                  <a:moveTo>
                    <a:pt x="260058" y="54528"/>
                  </a:moveTo>
                  <a:cubicBezTo>
                    <a:pt x="373569" y="54528"/>
                    <a:pt x="465588" y="146547"/>
                    <a:pt x="465588" y="260058"/>
                  </a:cubicBezTo>
                  <a:cubicBezTo>
                    <a:pt x="465588" y="373569"/>
                    <a:pt x="373569" y="465588"/>
                    <a:pt x="260058" y="465588"/>
                  </a:cubicBezTo>
                  <a:cubicBezTo>
                    <a:pt x="146547" y="465588"/>
                    <a:pt x="54528" y="373569"/>
                    <a:pt x="54528" y="260058"/>
                  </a:cubicBezTo>
                  <a:cubicBezTo>
                    <a:pt x="54528" y="146547"/>
                    <a:pt x="146547" y="54528"/>
                    <a:pt x="260058" y="54528"/>
                  </a:cubicBezTo>
                  <a:close/>
                  <a:moveTo>
                    <a:pt x="260058" y="16504"/>
                  </a:moveTo>
                  <a:cubicBezTo>
                    <a:pt x="125546" y="16504"/>
                    <a:pt x="16503" y="125547"/>
                    <a:pt x="16503" y="260059"/>
                  </a:cubicBezTo>
                  <a:cubicBezTo>
                    <a:pt x="16503" y="394571"/>
                    <a:pt x="125546" y="503614"/>
                    <a:pt x="260058" y="503614"/>
                  </a:cubicBezTo>
                  <a:cubicBezTo>
                    <a:pt x="394570" y="503614"/>
                    <a:pt x="503613" y="394571"/>
                    <a:pt x="503613" y="260059"/>
                  </a:cubicBezTo>
                  <a:cubicBezTo>
                    <a:pt x="503613" y="125547"/>
                    <a:pt x="394570" y="16504"/>
                    <a:pt x="260058" y="16504"/>
                  </a:cubicBezTo>
                  <a:close/>
                  <a:moveTo>
                    <a:pt x="260059" y="0"/>
                  </a:moveTo>
                  <a:cubicBezTo>
                    <a:pt x="403686" y="0"/>
                    <a:pt x="520118" y="116432"/>
                    <a:pt x="520118" y="260059"/>
                  </a:cubicBezTo>
                  <a:cubicBezTo>
                    <a:pt x="520118" y="403686"/>
                    <a:pt x="403686" y="520118"/>
                    <a:pt x="260059" y="520118"/>
                  </a:cubicBezTo>
                  <a:cubicBezTo>
                    <a:pt x="116432" y="520118"/>
                    <a:pt x="0" y="403686"/>
                    <a:pt x="0" y="260059"/>
                  </a:cubicBezTo>
                  <a:cubicBezTo>
                    <a:pt x="0" y="116432"/>
                    <a:pt x="116432" y="0"/>
                    <a:pt x="2600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</a:rPr>
                <a:t>A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0B08A84-A407-D816-81A4-AD9FDC9A3FAF}"/>
              </a:ext>
            </a:extLst>
          </p:cNvPr>
          <p:cNvGrpSpPr/>
          <p:nvPr/>
        </p:nvGrpSpPr>
        <p:grpSpPr>
          <a:xfrm>
            <a:off x="5907170" y="2258248"/>
            <a:ext cx="3463290" cy="702310"/>
            <a:chOff x="3883491" y="1903793"/>
            <a:chExt cx="3463290" cy="702310"/>
          </a:xfrm>
        </p:grpSpPr>
        <p:sp>
          <p:nvSpPr>
            <p:cNvPr id="9" name="任意多边形 18">
              <a:extLst>
                <a:ext uri="{FF2B5EF4-FFF2-40B4-BE49-F238E27FC236}">
                  <a16:creationId xmlns:a16="http://schemas.microsoft.com/office/drawing/2014/main" id="{4F839A0F-535F-6A7C-9D21-06E6234C9F64}"/>
                </a:ext>
              </a:extLst>
            </p:cNvPr>
            <p:cNvSpPr/>
            <p:nvPr/>
          </p:nvSpPr>
          <p:spPr>
            <a:xfrm>
              <a:off x="3883491" y="1995233"/>
              <a:ext cx="520118" cy="520118"/>
            </a:xfrm>
            <a:custGeom>
              <a:avLst/>
              <a:gdLst>
                <a:gd name="connsiteX0" fmla="*/ 260058 w 520118"/>
                <a:gd name="connsiteY0" fmla="*/ 54528 h 520118"/>
                <a:gd name="connsiteX1" fmla="*/ 465588 w 520118"/>
                <a:gd name="connsiteY1" fmla="*/ 260058 h 520118"/>
                <a:gd name="connsiteX2" fmla="*/ 260058 w 520118"/>
                <a:gd name="connsiteY2" fmla="*/ 465588 h 520118"/>
                <a:gd name="connsiteX3" fmla="*/ 54528 w 520118"/>
                <a:gd name="connsiteY3" fmla="*/ 260058 h 520118"/>
                <a:gd name="connsiteX4" fmla="*/ 260058 w 520118"/>
                <a:gd name="connsiteY4" fmla="*/ 54528 h 520118"/>
                <a:gd name="connsiteX5" fmla="*/ 260058 w 520118"/>
                <a:gd name="connsiteY5" fmla="*/ 16504 h 520118"/>
                <a:gd name="connsiteX6" fmla="*/ 16503 w 520118"/>
                <a:gd name="connsiteY6" fmla="*/ 260059 h 520118"/>
                <a:gd name="connsiteX7" fmla="*/ 260058 w 520118"/>
                <a:gd name="connsiteY7" fmla="*/ 503614 h 520118"/>
                <a:gd name="connsiteX8" fmla="*/ 503613 w 520118"/>
                <a:gd name="connsiteY8" fmla="*/ 260059 h 520118"/>
                <a:gd name="connsiteX9" fmla="*/ 260058 w 520118"/>
                <a:gd name="connsiteY9" fmla="*/ 16504 h 520118"/>
                <a:gd name="connsiteX10" fmla="*/ 260059 w 520118"/>
                <a:gd name="connsiteY10" fmla="*/ 0 h 520118"/>
                <a:gd name="connsiteX11" fmla="*/ 520118 w 520118"/>
                <a:gd name="connsiteY11" fmla="*/ 260059 h 520118"/>
                <a:gd name="connsiteX12" fmla="*/ 260059 w 520118"/>
                <a:gd name="connsiteY12" fmla="*/ 520118 h 520118"/>
                <a:gd name="connsiteX13" fmla="*/ 0 w 520118"/>
                <a:gd name="connsiteY13" fmla="*/ 260059 h 520118"/>
                <a:gd name="connsiteX14" fmla="*/ 260059 w 520118"/>
                <a:gd name="connsiteY14" fmla="*/ 0 h 52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118" h="520118">
                  <a:moveTo>
                    <a:pt x="260058" y="54528"/>
                  </a:moveTo>
                  <a:cubicBezTo>
                    <a:pt x="373569" y="54528"/>
                    <a:pt x="465588" y="146547"/>
                    <a:pt x="465588" y="260058"/>
                  </a:cubicBezTo>
                  <a:cubicBezTo>
                    <a:pt x="465588" y="373569"/>
                    <a:pt x="373569" y="465588"/>
                    <a:pt x="260058" y="465588"/>
                  </a:cubicBezTo>
                  <a:cubicBezTo>
                    <a:pt x="146547" y="465588"/>
                    <a:pt x="54528" y="373569"/>
                    <a:pt x="54528" y="260058"/>
                  </a:cubicBezTo>
                  <a:cubicBezTo>
                    <a:pt x="54528" y="146547"/>
                    <a:pt x="146547" y="54528"/>
                    <a:pt x="260058" y="54528"/>
                  </a:cubicBezTo>
                  <a:close/>
                  <a:moveTo>
                    <a:pt x="260058" y="16504"/>
                  </a:moveTo>
                  <a:cubicBezTo>
                    <a:pt x="125546" y="16504"/>
                    <a:pt x="16503" y="125547"/>
                    <a:pt x="16503" y="260059"/>
                  </a:cubicBezTo>
                  <a:cubicBezTo>
                    <a:pt x="16503" y="394571"/>
                    <a:pt x="125546" y="503614"/>
                    <a:pt x="260058" y="503614"/>
                  </a:cubicBezTo>
                  <a:cubicBezTo>
                    <a:pt x="394570" y="503614"/>
                    <a:pt x="503613" y="394571"/>
                    <a:pt x="503613" y="260059"/>
                  </a:cubicBezTo>
                  <a:cubicBezTo>
                    <a:pt x="503613" y="125547"/>
                    <a:pt x="394570" y="16504"/>
                    <a:pt x="260058" y="16504"/>
                  </a:cubicBezTo>
                  <a:close/>
                  <a:moveTo>
                    <a:pt x="260059" y="0"/>
                  </a:moveTo>
                  <a:cubicBezTo>
                    <a:pt x="403686" y="0"/>
                    <a:pt x="520118" y="116432"/>
                    <a:pt x="520118" y="260059"/>
                  </a:cubicBezTo>
                  <a:cubicBezTo>
                    <a:pt x="520118" y="403686"/>
                    <a:pt x="403686" y="520118"/>
                    <a:pt x="260059" y="520118"/>
                  </a:cubicBezTo>
                  <a:cubicBezTo>
                    <a:pt x="116432" y="520118"/>
                    <a:pt x="0" y="403686"/>
                    <a:pt x="0" y="260059"/>
                  </a:cubicBezTo>
                  <a:cubicBezTo>
                    <a:pt x="0" y="116432"/>
                    <a:pt x="116432" y="0"/>
                    <a:pt x="2600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</a:rPr>
                <a:t>B</a:t>
              </a:r>
              <a:endParaRPr lang="zh-CN" altLang="en-US" sz="2000">
                <a:solidFill>
                  <a:srgbClr val="FFFFFF"/>
                </a:solidFill>
              </a:endParaRPr>
            </a:p>
          </p:txBody>
        </p:sp>
        <p:sp>
          <p:nvSpPr>
            <p:cNvPr id="10" name="文本框 20">
              <a:extLst>
                <a:ext uri="{FF2B5EF4-FFF2-40B4-BE49-F238E27FC236}">
                  <a16:creationId xmlns:a16="http://schemas.microsoft.com/office/drawing/2014/main" id="{C3CA6132-E166-35D6-772B-6EAB45320E1E}"/>
                </a:ext>
              </a:extLst>
            </p:cNvPr>
            <p:cNvSpPr txBox="1"/>
            <p:nvPr/>
          </p:nvSpPr>
          <p:spPr>
            <a:xfrm>
              <a:off x="4478486" y="1903793"/>
              <a:ext cx="2868295" cy="702310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用户使用一个简单的文本配置文件指定一个网络。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4B3AAB08-0691-734F-4479-3908AF40F9B7}"/>
              </a:ext>
            </a:extLst>
          </p:cNvPr>
          <p:cNvGrpSpPr/>
          <p:nvPr/>
        </p:nvGrpSpPr>
        <p:grpSpPr>
          <a:xfrm>
            <a:off x="6429550" y="2959775"/>
            <a:ext cx="3479800" cy="718820"/>
            <a:chOff x="4539075" y="2367502"/>
            <a:chExt cx="3479800" cy="718820"/>
          </a:xfrm>
        </p:grpSpPr>
        <p:sp>
          <p:nvSpPr>
            <p:cNvPr id="12" name="任意多边形 19">
              <a:extLst>
                <a:ext uri="{FF2B5EF4-FFF2-40B4-BE49-F238E27FC236}">
                  <a16:creationId xmlns:a16="http://schemas.microsoft.com/office/drawing/2014/main" id="{3F2706EB-2B69-CDF9-CDE8-E5AF98D17582}"/>
                </a:ext>
              </a:extLst>
            </p:cNvPr>
            <p:cNvSpPr/>
            <p:nvPr/>
          </p:nvSpPr>
          <p:spPr>
            <a:xfrm>
              <a:off x="4539075" y="2473547"/>
              <a:ext cx="520118" cy="520118"/>
            </a:xfrm>
            <a:custGeom>
              <a:avLst/>
              <a:gdLst>
                <a:gd name="connsiteX0" fmla="*/ 260058 w 520118"/>
                <a:gd name="connsiteY0" fmla="*/ 54528 h 520118"/>
                <a:gd name="connsiteX1" fmla="*/ 465588 w 520118"/>
                <a:gd name="connsiteY1" fmla="*/ 260058 h 520118"/>
                <a:gd name="connsiteX2" fmla="*/ 260058 w 520118"/>
                <a:gd name="connsiteY2" fmla="*/ 465588 h 520118"/>
                <a:gd name="connsiteX3" fmla="*/ 54528 w 520118"/>
                <a:gd name="connsiteY3" fmla="*/ 260058 h 520118"/>
                <a:gd name="connsiteX4" fmla="*/ 260058 w 520118"/>
                <a:gd name="connsiteY4" fmla="*/ 54528 h 520118"/>
                <a:gd name="connsiteX5" fmla="*/ 260058 w 520118"/>
                <a:gd name="connsiteY5" fmla="*/ 16504 h 520118"/>
                <a:gd name="connsiteX6" fmla="*/ 16503 w 520118"/>
                <a:gd name="connsiteY6" fmla="*/ 260059 h 520118"/>
                <a:gd name="connsiteX7" fmla="*/ 260058 w 520118"/>
                <a:gd name="connsiteY7" fmla="*/ 503614 h 520118"/>
                <a:gd name="connsiteX8" fmla="*/ 503613 w 520118"/>
                <a:gd name="connsiteY8" fmla="*/ 260059 h 520118"/>
                <a:gd name="connsiteX9" fmla="*/ 260058 w 520118"/>
                <a:gd name="connsiteY9" fmla="*/ 16504 h 520118"/>
                <a:gd name="connsiteX10" fmla="*/ 260059 w 520118"/>
                <a:gd name="connsiteY10" fmla="*/ 0 h 520118"/>
                <a:gd name="connsiteX11" fmla="*/ 520118 w 520118"/>
                <a:gd name="connsiteY11" fmla="*/ 260059 h 520118"/>
                <a:gd name="connsiteX12" fmla="*/ 260059 w 520118"/>
                <a:gd name="connsiteY12" fmla="*/ 520118 h 520118"/>
                <a:gd name="connsiteX13" fmla="*/ 0 w 520118"/>
                <a:gd name="connsiteY13" fmla="*/ 260059 h 520118"/>
                <a:gd name="connsiteX14" fmla="*/ 260059 w 520118"/>
                <a:gd name="connsiteY14" fmla="*/ 0 h 52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118" h="520118">
                  <a:moveTo>
                    <a:pt x="260058" y="54528"/>
                  </a:moveTo>
                  <a:cubicBezTo>
                    <a:pt x="373569" y="54528"/>
                    <a:pt x="465588" y="146547"/>
                    <a:pt x="465588" y="260058"/>
                  </a:cubicBezTo>
                  <a:cubicBezTo>
                    <a:pt x="465588" y="373569"/>
                    <a:pt x="373569" y="465588"/>
                    <a:pt x="260058" y="465588"/>
                  </a:cubicBezTo>
                  <a:cubicBezTo>
                    <a:pt x="146547" y="465588"/>
                    <a:pt x="54528" y="373569"/>
                    <a:pt x="54528" y="260058"/>
                  </a:cubicBezTo>
                  <a:cubicBezTo>
                    <a:pt x="54528" y="146547"/>
                    <a:pt x="146547" y="54528"/>
                    <a:pt x="260058" y="54528"/>
                  </a:cubicBezTo>
                  <a:close/>
                  <a:moveTo>
                    <a:pt x="260058" y="16504"/>
                  </a:moveTo>
                  <a:cubicBezTo>
                    <a:pt x="125546" y="16504"/>
                    <a:pt x="16503" y="125547"/>
                    <a:pt x="16503" y="260059"/>
                  </a:cubicBezTo>
                  <a:cubicBezTo>
                    <a:pt x="16503" y="394571"/>
                    <a:pt x="125546" y="503614"/>
                    <a:pt x="260058" y="503614"/>
                  </a:cubicBezTo>
                  <a:cubicBezTo>
                    <a:pt x="394570" y="503614"/>
                    <a:pt x="503613" y="394571"/>
                    <a:pt x="503613" y="260059"/>
                  </a:cubicBezTo>
                  <a:cubicBezTo>
                    <a:pt x="503613" y="125547"/>
                    <a:pt x="394570" y="16504"/>
                    <a:pt x="260058" y="16504"/>
                  </a:cubicBezTo>
                  <a:close/>
                  <a:moveTo>
                    <a:pt x="260059" y="0"/>
                  </a:moveTo>
                  <a:cubicBezTo>
                    <a:pt x="403686" y="0"/>
                    <a:pt x="520118" y="116432"/>
                    <a:pt x="520118" y="260059"/>
                  </a:cubicBezTo>
                  <a:cubicBezTo>
                    <a:pt x="520118" y="403686"/>
                    <a:pt x="403686" y="520118"/>
                    <a:pt x="260059" y="520118"/>
                  </a:cubicBezTo>
                  <a:cubicBezTo>
                    <a:pt x="116432" y="520118"/>
                    <a:pt x="0" y="403686"/>
                    <a:pt x="0" y="260059"/>
                  </a:cubicBezTo>
                  <a:cubicBezTo>
                    <a:pt x="0" y="116432"/>
                    <a:pt x="116432" y="0"/>
                    <a:pt x="2600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</a:rPr>
                <a:t>C</a:t>
              </a:r>
              <a:endParaRPr lang="zh-CN" altLang="en-US" sz="2000">
                <a:solidFill>
                  <a:srgbClr val="FFFFFF"/>
                </a:solidFill>
              </a:endParaRPr>
            </a:p>
          </p:txBody>
        </p:sp>
        <p:sp>
          <p:nvSpPr>
            <p:cNvPr id="13" name="文本框 21">
              <a:extLst>
                <a:ext uri="{FF2B5EF4-FFF2-40B4-BE49-F238E27FC236}">
                  <a16:creationId xmlns:a16="http://schemas.microsoft.com/office/drawing/2014/main" id="{C23A1F1D-9E76-CEA5-8512-6BA17DDA1EC7}"/>
                </a:ext>
              </a:extLst>
            </p:cNvPr>
            <p:cNvSpPr txBox="1"/>
            <p:nvPr/>
          </p:nvSpPr>
          <p:spPr>
            <a:xfrm>
              <a:off x="5059140" y="2367502"/>
              <a:ext cx="2959735" cy="718820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尽可能无缝地把很多计算在一个GPU上进行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4D9B42B-F711-2908-812A-130CC63CC56B}"/>
              </a:ext>
            </a:extLst>
          </p:cNvPr>
          <p:cNvGrpSpPr/>
          <p:nvPr/>
        </p:nvGrpSpPr>
        <p:grpSpPr>
          <a:xfrm>
            <a:off x="6453270" y="3703597"/>
            <a:ext cx="3554730" cy="791210"/>
            <a:chOff x="4429591" y="1444053"/>
            <a:chExt cx="3554730" cy="791210"/>
          </a:xfrm>
        </p:grpSpPr>
        <p:sp>
          <p:nvSpPr>
            <p:cNvPr id="15" name="任意多边形 24">
              <a:extLst>
                <a:ext uri="{FF2B5EF4-FFF2-40B4-BE49-F238E27FC236}">
                  <a16:creationId xmlns:a16="http://schemas.microsoft.com/office/drawing/2014/main" id="{0B94D0B7-9D29-7452-C4A7-692BD37B8DFC}"/>
                </a:ext>
              </a:extLst>
            </p:cNvPr>
            <p:cNvSpPr/>
            <p:nvPr/>
          </p:nvSpPr>
          <p:spPr>
            <a:xfrm>
              <a:off x="4429591" y="1614233"/>
              <a:ext cx="520118" cy="520118"/>
            </a:xfrm>
            <a:custGeom>
              <a:avLst/>
              <a:gdLst>
                <a:gd name="connsiteX0" fmla="*/ 260058 w 520118"/>
                <a:gd name="connsiteY0" fmla="*/ 54528 h 520118"/>
                <a:gd name="connsiteX1" fmla="*/ 465588 w 520118"/>
                <a:gd name="connsiteY1" fmla="*/ 260058 h 520118"/>
                <a:gd name="connsiteX2" fmla="*/ 260058 w 520118"/>
                <a:gd name="connsiteY2" fmla="*/ 465588 h 520118"/>
                <a:gd name="connsiteX3" fmla="*/ 54528 w 520118"/>
                <a:gd name="connsiteY3" fmla="*/ 260058 h 520118"/>
                <a:gd name="connsiteX4" fmla="*/ 260058 w 520118"/>
                <a:gd name="connsiteY4" fmla="*/ 54528 h 520118"/>
                <a:gd name="connsiteX5" fmla="*/ 260058 w 520118"/>
                <a:gd name="connsiteY5" fmla="*/ 16504 h 520118"/>
                <a:gd name="connsiteX6" fmla="*/ 16503 w 520118"/>
                <a:gd name="connsiteY6" fmla="*/ 260059 h 520118"/>
                <a:gd name="connsiteX7" fmla="*/ 260058 w 520118"/>
                <a:gd name="connsiteY7" fmla="*/ 503614 h 520118"/>
                <a:gd name="connsiteX8" fmla="*/ 503613 w 520118"/>
                <a:gd name="connsiteY8" fmla="*/ 260059 h 520118"/>
                <a:gd name="connsiteX9" fmla="*/ 260058 w 520118"/>
                <a:gd name="connsiteY9" fmla="*/ 16504 h 520118"/>
                <a:gd name="connsiteX10" fmla="*/ 260059 w 520118"/>
                <a:gd name="connsiteY10" fmla="*/ 0 h 520118"/>
                <a:gd name="connsiteX11" fmla="*/ 520118 w 520118"/>
                <a:gd name="connsiteY11" fmla="*/ 260059 h 520118"/>
                <a:gd name="connsiteX12" fmla="*/ 260059 w 520118"/>
                <a:gd name="connsiteY12" fmla="*/ 520118 h 520118"/>
                <a:gd name="connsiteX13" fmla="*/ 0 w 520118"/>
                <a:gd name="connsiteY13" fmla="*/ 260059 h 520118"/>
                <a:gd name="connsiteX14" fmla="*/ 260059 w 520118"/>
                <a:gd name="connsiteY14" fmla="*/ 0 h 52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118" h="520118">
                  <a:moveTo>
                    <a:pt x="260058" y="54528"/>
                  </a:moveTo>
                  <a:cubicBezTo>
                    <a:pt x="373569" y="54528"/>
                    <a:pt x="465588" y="146547"/>
                    <a:pt x="465588" y="260058"/>
                  </a:cubicBezTo>
                  <a:cubicBezTo>
                    <a:pt x="465588" y="373569"/>
                    <a:pt x="373569" y="465588"/>
                    <a:pt x="260058" y="465588"/>
                  </a:cubicBezTo>
                  <a:cubicBezTo>
                    <a:pt x="146547" y="465588"/>
                    <a:pt x="54528" y="373569"/>
                    <a:pt x="54528" y="260058"/>
                  </a:cubicBezTo>
                  <a:cubicBezTo>
                    <a:pt x="54528" y="146547"/>
                    <a:pt x="146547" y="54528"/>
                    <a:pt x="260058" y="54528"/>
                  </a:cubicBezTo>
                  <a:close/>
                  <a:moveTo>
                    <a:pt x="260058" y="16504"/>
                  </a:moveTo>
                  <a:cubicBezTo>
                    <a:pt x="125546" y="16504"/>
                    <a:pt x="16503" y="125547"/>
                    <a:pt x="16503" y="260059"/>
                  </a:cubicBezTo>
                  <a:cubicBezTo>
                    <a:pt x="16503" y="394571"/>
                    <a:pt x="125546" y="503614"/>
                    <a:pt x="260058" y="503614"/>
                  </a:cubicBezTo>
                  <a:cubicBezTo>
                    <a:pt x="394570" y="503614"/>
                    <a:pt x="503613" y="394571"/>
                    <a:pt x="503613" y="260059"/>
                  </a:cubicBezTo>
                  <a:cubicBezTo>
                    <a:pt x="503613" y="125547"/>
                    <a:pt x="394570" y="16504"/>
                    <a:pt x="260058" y="16504"/>
                  </a:cubicBezTo>
                  <a:close/>
                  <a:moveTo>
                    <a:pt x="260059" y="0"/>
                  </a:moveTo>
                  <a:cubicBezTo>
                    <a:pt x="403686" y="0"/>
                    <a:pt x="520118" y="116432"/>
                    <a:pt x="520118" y="260059"/>
                  </a:cubicBezTo>
                  <a:cubicBezTo>
                    <a:pt x="520118" y="403686"/>
                    <a:pt x="403686" y="520118"/>
                    <a:pt x="260059" y="520118"/>
                  </a:cubicBezTo>
                  <a:cubicBezTo>
                    <a:pt x="116432" y="520118"/>
                    <a:pt x="0" y="403686"/>
                    <a:pt x="0" y="260059"/>
                  </a:cubicBezTo>
                  <a:cubicBezTo>
                    <a:pt x="0" y="116432"/>
                    <a:pt x="116432" y="0"/>
                    <a:pt x="2600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</a:rPr>
                <a:t>D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16" name="文本框 25">
              <a:extLst>
                <a:ext uri="{FF2B5EF4-FFF2-40B4-BE49-F238E27FC236}">
                  <a16:creationId xmlns:a16="http://schemas.microsoft.com/office/drawing/2014/main" id="{0F7CE412-1757-CE13-00B4-3B0F3AB9B438}"/>
                </a:ext>
              </a:extLst>
            </p:cNvPr>
            <p:cNvSpPr txBox="1"/>
            <p:nvPr/>
          </p:nvSpPr>
          <p:spPr>
            <a:xfrm>
              <a:off x="5024586" y="1444053"/>
              <a:ext cx="2959735" cy="791210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自动计算所需要的导数，网络是由许多简单的元素组成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C5F5F4E-CD4B-68D7-245E-476791A344BE}"/>
              </a:ext>
            </a:extLst>
          </p:cNvPr>
          <p:cNvGrpSpPr/>
          <p:nvPr/>
        </p:nvGrpSpPr>
        <p:grpSpPr>
          <a:xfrm>
            <a:off x="5964949" y="4541335"/>
            <a:ext cx="4018280" cy="800735"/>
            <a:chOff x="3185474" y="4690719"/>
            <a:chExt cx="4018280" cy="800735"/>
          </a:xfrm>
        </p:grpSpPr>
        <p:sp>
          <p:nvSpPr>
            <p:cNvPr id="18" name="任意多边形 26">
              <a:extLst>
                <a:ext uri="{FF2B5EF4-FFF2-40B4-BE49-F238E27FC236}">
                  <a16:creationId xmlns:a16="http://schemas.microsoft.com/office/drawing/2014/main" id="{5F74215E-D655-7E4E-DCBB-01281A8ED0B2}"/>
                </a:ext>
              </a:extLst>
            </p:cNvPr>
            <p:cNvSpPr/>
            <p:nvPr/>
          </p:nvSpPr>
          <p:spPr>
            <a:xfrm>
              <a:off x="3185474" y="4690719"/>
              <a:ext cx="520118" cy="520118"/>
            </a:xfrm>
            <a:custGeom>
              <a:avLst/>
              <a:gdLst>
                <a:gd name="connsiteX0" fmla="*/ 260058 w 520118"/>
                <a:gd name="connsiteY0" fmla="*/ 54528 h 520118"/>
                <a:gd name="connsiteX1" fmla="*/ 465588 w 520118"/>
                <a:gd name="connsiteY1" fmla="*/ 260058 h 520118"/>
                <a:gd name="connsiteX2" fmla="*/ 260058 w 520118"/>
                <a:gd name="connsiteY2" fmla="*/ 465588 h 520118"/>
                <a:gd name="connsiteX3" fmla="*/ 54528 w 520118"/>
                <a:gd name="connsiteY3" fmla="*/ 260058 h 520118"/>
                <a:gd name="connsiteX4" fmla="*/ 260058 w 520118"/>
                <a:gd name="connsiteY4" fmla="*/ 54528 h 520118"/>
                <a:gd name="connsiteX5" fmla="*/ 260058 w 520118"/>
                <a:gd name="connsiteY5" fmla="*/ 16504 h 520118"/>
                <a:gd name="connsiteX6" fmla="*/ 16503 w 520118"/>
                <a:gd name="connsiteY6" fmla="*/ 260059 h 520118"/>
                <a:gd name="connsiteX7" fmla="*/ 260058 w 520118"/>
                <a:gd name="connsiteY7" fmla="*/ 503614 h 520118"/>
                <a:gd name="connsiteX8" fmla="*/ 503613 w 520118"/>
                <a:gd name="connsiteY8" fmla="*/ 260059 h 520118"/>
                <a:gd name="connsiteX9" fmla="*/ 260058 w 520118"/>
                <a:gd name="connsiteY9" fmla="*/ 16504 h 520118"/>
                <a:gd name="connsiteX10" fmla="*/ 260059 w 520118"/>
                <a:gd name="connsiteY10" fmla="*/ 0 h 520118"/>
                <a:gd name="connsiteX11" fmla="*/ 520118 w 520118"/>
                <a:gd name="connsiteY11" fmla="*/ 260059 h 520118"/>
                <a:gd name="connsiteX12" fmla="*/ 260059 w 520118"/>
                <a:gd name="connsiteY12" fmla="*/ 520118 h 520118"/>
                <a:gd name="connsiteX13" fmla="*/ 0 w 520118"/>
                <a:gd name="connsiteY13" fmla="*/ 260059 h 520118"/>
                <a:gd name="connsiteX14" fmla="*/ 260059 w 520118"/>
                <a:gd name="connsiteY14" fmla="*/ 0 h 52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118" h="520118">
                  <a:moveTo>
                    <a:pt x="260058" y="54528"/>
                  </a:moveTo>
                  <a:cubicBezTo>
                    <a:pt x="373569" y="54528"/>
                    <a:pt x="465588" y="146547"/>
                    <a:pt x="465588" y="260058"/>
                  </a:cubicBezTo>
                  <a:cubicBezTo>
                    <a:pt x="465588" y="373569"/>
                    <a:pt x="373569" y="465588"/>
                    <a:pt x="260058" y="465588"/>
                  </a:cubicBezTo>
                  <a:cubicBezTo>
                    <a:pt x="146547" y="465588"/>
                    <a:pt x="54528" y="373569"/>
                    <a:pt x="54528" y="260058"/>
                  </a:cubicBezTo>
                  <a:cubicBezTo>
                    <a:pt x="54528" y="146547"/>
                    <a:pt x="146547" y="54528"/>
                    <a:pt x="260058" y="54528"/>
                  </a:cubicBezTo>
                  <a:close/>
                  <a:moveTo>
                    <a:pt x="260058" y="16504"/>
                  </a:moveTo>
                  <a:cubicBezTo>
                    <a:pt x="125546" y="16504"/>
                    <a:pt x="16503" y="125547"/>
                    <a:pt x="16503" y="260059"/>
                  </a:cubicBezTo>
                  <a:cubicBezTo>
                    <a:pt x="16503" y="394571"/>
                    <a:pt x="125546" y="503614"/>
                    <a:pt x="260058" y="503614"/>
                  </a:cubicBezTo>
                  <a:cubicBezTo>
                    <a:pt x="394570" y="503614"/>
                    <a:pt x="503613" y="394571"/>
                    <a:pt x="503613" y="260059"/>
                  </a:cubicBezTo>
                  <a:cubicBezTo>
                    <a:pt x="503613" y="125547"/>
                    <a:pt x="394570" y="16504"/>
                    <a:pt x="260058" y="16504"/>
                  </a:cubicBezTo>
                  <a:close/>
                  <a:moveTo>
                    <a:pt x="260059" y="0"/>
                  </a:moveTo>
                  <a:cubicBezTo>
                    <a:pt x="403686" y="0"/>
                    <a:pt x="520118" y="116432"/>
                    <a:pt x="520118" y="260059"/>
                  </a:cubicBezTo>
                  <a:cubicBezTo>
                    <a:pt x="520118" y="403686"/>
                    <a:pt x="403686" y="520118"/>
                    <a:pt x="260059" y="520118"/>
                  </a:cubicBezTo>
                  <a:cubicBezTo>
                    <a:pt x="116432" y="520118"/>
                    <a:pt x="0" y="403686"/>
                    <a:pt x="0" y="260059"/>
                  </a:cubicBezTo>
                  <a:cubicBezTo>
                    <a:pt x="0" y="116432"/>
                    <a:pt x="116432" y="0"/>
                    <a:pt x="2600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FFFFFF"/>
                  </a:solidFill>
                </a:rPr>
                <a:t>E</a:t>
              </a:r>
              <a:endParaRPr lang="zh-CN" altLang="en-US" sz="2000">
                <a:solidFill>
                  <a:srgbClr val="FFFFFF"/>
                </a:solidFill>
              </a:endParaRPr>
            </a:p>
          </p:txBody>
        </p:sp>
        <p:sp>
          <p:nvSpPr>
            <p:cNvPr id="19" name="文本框 27">
              <a:extLst>
                <a:ext uri="{FF2B5EF4-FFF2-40B4-BE49-F238E27FC236}">
                  <a16:creationId xmlns:a16="http://schemas.microsoft.com/office/drawing/2014/main" id="{C8FF5F35-D7BD-3B61-ADC7-A2C4A70804CF}"/>
                </a:ext>
              </a:extLst>
            </p:cNvPr>
            <p:cNvSpPr txBox="1"/>
            <p:nvPr/>
          </p:nvSpPr>
          <p:spPr>
            <a:xfrm>
              <a:off x="3642674" y="4844389"/>
              <a:ext cx="3561080" cy="647065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 fontScale="90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通过添加少量的C ++代码来实现必需块的扩展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。</a:t>
              </a:r>
            </a:p>
          </p:txBody>
        </p:sp>
      </p:grpSp>
      <p:sp>
        <p:nvSpPr>
          <p:cNvPr id="20" name=" 2050">
            <a:extLst>
              <a:ext uri="{FF2B5EF4-FFF2-40B4-BE49-F238E27FC236}">
                <a16:creationId xmlns:a16="http://schemas.microsoft.com/office/drawing/2014/main" id="{FCCD08C1-DB1D-380D-E57F-7933138754B2}"/>
              </a:ext>
            </a:extLst>
          </p:cNvPr>
          <p:cNvSpPr/>
          <p:nvPr/>
        </p:nvSpPr>
        <p:spPr bwMode="auto">
          <a:xfrm>
            <a:off x="5034995" y="3485354"/>
            <a:ext cx="511175" cy="494030"/>
          </a:xfrm>
          <a:custGeom>
            <a:avLst/>
            <a:gdLst/>
            <a:ahLst/>
            <a:cxnLst/>
            <a:rect l="0" t="0" r="r" b="b"/>
            <a:pathLst>
              <a:path w="1917701" h="1819275">
                <a:moveTo>
                  <a:pt x="711992" y="795933"/>
                </a:moveTo>
                <a:lnTo>
                  <a:pt x="722042" y="796197"/>
                </a:lnTo>
                <a:lnTo>
                  <a:pt x="731828" y="796462"/>
                </a:lnTo>
                <a:lnTo>
                  <a:pt x="742143" y="796991"/>
                </a:lnTo>
                <a:lnTo>
                  <a:pt x="751929" y="797784"/>
                </a:lnTo>
                <a:lnTo>
                  <a:pt x="761979" y="798577"/>
                </a:lnTo>
                <a:lnTo>
                  <a:pt x="771765" y="799635"/>
                </a:lnTo>
                <a:lnTo>
                  <a:pt x="781551" y="800957"/>
                </a:lnTo>
                <a:lnTo>
                  <a:pt x="791337" y="802544"/>
                </a:lnTo>
                <a:lnTo>
                  <a:pt x="800858" y="804130"/>
                </a:lnTo>
                <a:lnTo>
                  <a:pt x="810644" y="805981"/>
                </a:lnTo>
                <a:lnTo>
                  <a:pt x="820166" y="807832"/>
                </a:lnTo>
                <a:lnTo>
                  <a:pt x="829687" y="810212"/>
                </a:lnTo>
                <a:lnTo>
                  <a:pt x="839473" y="812592"/>
                </a:lnTo>
                <a:lnTo>
                  <a:pt x="848994" y="814972"/>
                </a:lnTo>
                <a:lnTo>
                  <a:pt x="858252" y="817616"/>
                </a:lnTo>
                <a:lnTo>
                  <a:pt x="867773" y="820525"/>
                </a:lnTo>
                <a:lnTo>
                  <a:pt x="886551" y="826871"/>
                </a:lnTo>
                <a:lnTo>
                  <a:pt x="905065" y="833746"/>
                </a:lnTo>
                <a:lnTo>
                  <a:pt x="923315" y="841415"/>
                </a:lnTo>
                <a:lnTo>
                  <a:pt x="941300" y="849612"/>
                </a:lnTo>
                <a:lnTo>
                  <a:pt x="959284" y="858603"/>
                </a:lnTo>
                <a:lnTo>
                  <a:pt x="976740" y="868122"/>
                </a:lnTo>
                <a:lnTo>
                  <a:pt x="993932" y="878170"/>
                </a:lnTo>
                <a:lnTo>
                  <a:pt x="1011123" y="889012"/>
                </a:lnTo>
                <a:lnTo>
                  <a:pt x="1003189" y="891392"/>
                </a:lnTo>
                <a:lnTo>
                  <a:pt x="995254" y="893772"/>
                </a:lnTo>
                <a:lnTo>
                  <a:pt x="987055" y="896416"/>
                </a:lnTo>
                <a:lnTo>
                  <a:pt x="979121" y="899325"/>
                </a:lnTo>
                <a:lnTo>
                  <a:pt x="971186" y="902762"/>
                </a:lnTo>
                <a:lnTo>
                  <a:pt x="962987" y="905936"/>
                </a:lnTo>
                <a:lnTo>
                  <a:pt x="955053" y="909638"/>
                </a:lnTo>
                <a:lnTo>
                  <a:pt x="947383" y="913604"/>
                </a:lnTo>
                <a:lnTo>
                  <a:pt x="939448" y="917835"/>
                </a:lnTo>
                <a:lnTo>
                  <a:pt x="932043" y="922066"/>
                </a:lnTo>
                <a:lnTo>
                  <a:pt x="924637" y="926826"/>
                </a:lnTo>
                <a:lnTo>
                  <a:pt x="917231" y="931850"/>
                </a:lnTo>
                <a:lnTo>
                  <a:pt x="910090" y="936874"/>
                </a:lnTo>
                <a:lnTo>
                  <a:pt x="902949" y="942427"/>
                </a:lnTo>
                <a:lnTo>
                  <a:pt x="896073" y="948509"/>
                </a:lnTo>
                <a:lnTo>
                  <a:pt x="889461" y="954326"/>
                </a:lnTo>
                <a:lnTo>
                  <a:pt x="883113" y="960937"/>
                </a:lnTo>
                <a:lnTo>
                  <a:pt x="877030" y="967812"/>
                </a:lnTo>
                <a:lnTo>
                  <a:pt x="871211" y="974952"/>
                </a:lnTo>
                <a:lnTo>
                  <a:pt x="865393" y="982356"/>
                </a:lnTo>
                <a:lnTo>
                  <a:pt x="859838" y="990024"/>
                </a:lnTo>
                <a:lnTo>
                  <a:pt x="854813" y="998486"/>
                </a:lnTo>
                <a:lnTo>
                  <a:pt x="850052" y="1006683"/>
                </a:lnTo>
                <a:lnTo>
                  <a:pt x="845556" y="1015674"/>
                </a:lnTo>
                <a:lnTo>
                  <a:pt x="841324" y="1025193"/>
                </a:lnTo>
                <a:lnTo>
                  <a:pt x="837886" y="1034713"/>
                </a:lnTo>
                <a:lnTo>
                  <a:pt x="834183" y="1044761"/>
                </a:lnTo>
                <a:lnTo>
                  <a:pt x="831274" y="1055074"/>
                </a:lnTo>
                <a:lnTo>
                  <a:pt x="828629" y="1066180"/>
                </a:lnTo>
                <a:lnTo>
                  <a:pt x="826249" y="1077550"/>
                </a:lnTo>
                <a:lnTo>
                  <a:pt x="824398" y="1089185"/>
                </a:lnTo>
                <a:lnTo>
                  <a:pt x="823340" y="1101349"/>
                </a:lnTo>
                <a:lnTo>
                  <a:pt x="822017" y="1115893"/>
                </a:lnTo>
                <a:lnTo>
                  <a:pt x="821488" y="1129907"/>
                </a:lnTo>
                <a:lnTo>
                  <a:pt x="821488" y="1143129"/>
                </a:lnTo>
                <a:lnTo>
                  <a:pt x="821753" y="1156086"/>
                </a:lnTo>
                <a:lnTo>
                  <a:pt x="822546" y="1168514"/>
                </a:lnTo>
                <a:lnTo>
                  <a:pt x="824133" y="1180413"/>
                </a:lnTo>
                <a:lnTo>
                  <a:pt x="825984" y="1192048"/>
                </a:lnTo>
                <a:lnTo>
                  <a:pt x="828100" y="1203154"/>
                </a:lnTo>
                <a:lnTo>
                  <a:pt x="830745" y="1213731"/>
                </a:lnTo>
                <a:lnTo>
                  <a:pt x="833654" y="1224044"/>
                </a:lnTo>
                <a:lnTo>
                  <a:pt x="836828" y="1233828"/>
                </a:lnTo>
                <a:lnTo>
                  <a:pt x="840531" y="1243348"/>
                </a:lnTo>
                <a:lnTo>
                  <a:pt x="844763" y="1252338"/>
                </a:lnTo>
                <a:lnTo>
                  <a:pt x="848994" y="1260800"/>
                </a:lnTo>
                <a:lnTo>
                  <a:pt x="853491" y="1269262"/>
                </a:lnTo>
                <a:lnTo>
                  <a:pt x="858516" y="1276930"/>
                </a:lnTo>
                <a:lnTo>
                  <a:pt x="863806" y="1284334"/>
                </a:lnTo>
                <a:lnTo>
                  <a:pt x="869360" y="1291474"/>
                </a:lnTo>
                <a:lnTo>
                  <a:pt x="874914" y="1298349"/>
                </a:lnTo>
                <a:lnTo>
                  <a:pt x="880997" y="1304960"/>
                </a:lnTo>
                <a:lnTo>
                  <a:pt x="887080" y="1311042"/>
                </a:lnTo>
                <a:lnTo>
                  <a:pt x="893428" y="1316859"/>
                </a:lnTo>
                <a:lnTo>
                  <a:pt x="900040" y="1322412"/>
                </a:lnTo>
                <a:lnTo>
                  <a:pt x="906652" y="1327436"/>
                </a:lnTo>
                <a:lnTo>
                  <a:pt x="913264" y="1332196"/>
                </a:lnTo>
                <a:lnTo>
                  <a:pt x="920405" y="1336956"/>
                </a:lnTo>
                <a:lnTo>
                  <a:pt x="927546" y="1341187"/>
                </a:lnTo>
                <a:lnTo>
                  <a:pt x="934687" y="1345417"/>
                </a:lnTo>
                <a:lnTo>
                  <a:pt x="941828" y="1349119"/>
                </a:lnTo>
                <a:lnTo>
                  <a:pt x="949234" y="1352821"/>
                </a:lnTo>
                <a:lnTo>
                  <a:pt x="956904" y="1355995"/>
                </a:lnTo>
                <a:lnTo>
                  <a:pt x="964310" y="1358903"/>
                </a:lnTo>
                <a:lnTo>
                  <a:pt x="971715" y="1361812"/>
                </a:lnTo>
                <a:lnTo>
                  <a:pt x="979121" y="1364456"/>
                </a:lnTo>
                <a:lnTo>
                  <a:pt x="986526" y="1366836"/>
                </a:lnTo>
                <a:lnTo>
                  <a:pt x="993932" y="1368952"/>
                </a:lnTo>
                <a:lnTo>
                  <a:pt x="1008479" y="1372654"/>
                </a:lnTo>
                <a:lnTo>
                  <a:pt x="1023025" y="1375562"/>
                </a:lnTo>
                <a:lnTo>
                  <a:pt x="1037043" y="1378471"/>
                </a:lnTo>
                <a:lnTo>
                  <a:pt x="1050532" y="1380058"/>
                </a:lnTo>
                <a:lnTo>
                  <a:pt x="1063227" y="1381380"/>
                </a:lnTo>
                <a:lnTo>
                  <a:pt x="1075129" y="1382438"/>
                </a:lnTo>
                <a:lnTo>
                  <a:pt x="1086237" y="1382702"/>
                </a:lnTo>
                <a:lnTo>
                  <a:pt x="1096287" y="1383231"/>
                </a:lnTo>
                <a:lnTo>
                  <a:pt x="1105015" y="1383495"/>
                </a:lnTo>
                <a:lnTo>
                  <a:pt x="1112421" y="1383231"/>
                </a:lnTo>
                <a:lnTo>
                  <a:pt x="1122736" y="1382702"/>
                </a:lnTo>
                <a:lnTo>
                  <a:pt x="1126703" y="1382438"/>
                </a:lnTo>
                <a:lnTo>
                  <a:pt x="1126703" y="1394337"/>
                </a:lnTo>
                <a:lnTo>
                  <a:pt x="1126968" y="1406236"/>
                </a:lnTo>
                <a:lnTo>
                  <a:pt x="1127232" y="1417607"/>
                </a:lnTo>
                <a:lnTo>
                  <a:pt x="1128025" y="1428977"/>
                </a:lnTo>
                <a:lnTo>
                  <a:pt x="1129083" y="1439554"/>
                </a:lnTo>
                <a:lnTo>
                  <a:pt x="1130141" y="1450131"/>
                </a:lnTo>
                <a:lnTo>
                  <a:pt x="1131728" y="1460444"/>
                </a:lnTo>
                <a:lnTo>
                  <a:pt x="1133580" y="1470228"/>
                </a:lnTo>
                <a:lnTo>
                  <a:pt x="1135431" y="1480012"/>
                </a:lnTo>
                <a:lnTo>
                  <a:pt x="1137547" y="1489267"/>
                </a:lnTo>
                <a:lnTo>
                  <a:pt x="1139927" y="1498522"/>
                </a:lnTo>
                <a:lnTo>
                  <a:pt x="1142572" y="1507513"/>
                </a:lnTo>
                <a:lnTo>
                  <a:pt x="1145481" y="1515710"/>
                </a:lnTo>
                <a:lnTo>
                  <a:pt x="1148391" y="1524172"/>
                </a:lnTo>
                <a:lnTo>
                  <a:pt x="1151564" y="1532105"/>
                </a:lnTo>
                <a:lnTo>
                  <a:pt x="1155003" y="1539773"/>
                </a:lnTo>
                <a:lnTo>
                  <a:pt x="1158441" y="1547442"/>
                </a:lnTo>
                <a:lnTo>
                  <a:pt x="1162408" y="1554581"/>
                </a:lnTo>
                <a:lnTo>
                  <a:pt x="1166111" y="1561721"/>
                </a:lnTo>
                <a:lnTo>
                  <a:pt x="1170078" y="1568596"/>
                </a:lnTo>
                <a:lnTo>
                  <a:pt x="1174575" y="1575207"/>
                </a:lnTo>
                <a:lnTo>
                  <a:pt x="1178806" y="1581553"/>
                </a:lnTo>
                <a:lnTo>
                  <a:pt x="1183038" y="1587370"/>
                </a:lnTo>
                <a:lnTo>
                  <a:pt x="1187799" y="1593452"/>
                </a:lnTo>
                <a:lnTo>
                  <a:pt x="1192560" y="1599005"/>
                </a:lnTo>
                <a:lnTo>
                  <a:pt x="1197320" y="1604558"/>
                </a:lnTo>
                <a:lnTo>
                  <a:pt x="1202346" y="1609582"/>
                </a:lnTo>
                <a:lnTo>
                  <a:pt x="1207635" y="1614607"/>
                </a:lnTo>
                <a:lnTo>
                  <a:pt x="1212660" y="1619366"/>
                </a:lnTo>
                <a:lnTo>
                  <a:pt x="1217950" y="1624126"/>
                </a:lnTo>
                <a:lnTo>
                  <a:pt x="1223240" y="1628357"/>
                </a:lnTo>
                <a:lnTo>
                  <a:pt x="1229058" y="1632852"/>
                </a:lnTo>
                <a:lnTo>
                  <a:pt x="1234348" y="1636819"/>
                </a:lnTo>
                <a:lnTo>
                  <a:pt x="1239902" y="1640521"/>
                </a:lnTo>
                <a:lnTo>
                  <a:pt x="1245721" y="1644487"/>
                </a:lnTo>
                <a:lnTo>
                  <a:pt x="1251540" y="1647660"/>
                </a:lnTo>
                <a:lnTo>
                  <a:pt x="1263177" y="1654271"/>
                </a:lnTo>
                <a:lnTo>
                  <a:pt x="1274814" y="1660353"/>
                </a:lnTo>
                <a:lnTo>
                  <a:pt x="1286716" y="1665377"/>
                </a:lnTo>
                <a:lnTo>
                  <a:pt x="1298882" y="1670137"/>
                </a:lnTo>
                <a:lnTo>
                  <a:pt x="1310784" y="1673839"/>
                </a:lnTo>
                <a:lnTo>
                  <a:pt x="1322686" y="1677541"/>
                </a:lnTo>
                <a:lnTo>
                  <a:pt x="1334588" y="1680714"/>
                </a:lnTo>
                <a:lnTo>
                  <a:pt x="1346225" y="1683094"/>
                </a:lnTo>
                <a:lnTo>
                  <a:pt x="1357862" y="1685474"/>
                </a:lnTo>
                <a:lnTo>
                  <a:pt x="1368971" y="1687325"/>
                </a:lnTo>
                <a:lnTo>
                  <a:pt x="1380079" y="1688382"/>
                </a:lnTo>
                <a:lnTo>
                  <a:pt x="1390658" y="1689705"/>
                </a:lnTo>
                <a:lnTo>
                  <a:pt x="1401238" y="1690498"/>
                </a:lnTo>
                <a:lnTo>
                  <a:pt x="1411024" y="1690762"/>
                </a:lnTo>
                <a:lnTo>
                  <a:pt x="1411817" y="1709537"/>
                </a:lnTo>
                <a:lnTo>
                  <a:pt x="1412346" y="1728311"/>
                </a:lnTo>
                <a:lnTo>
                  <a:pt x="1412875" y="1747086"/>
                </a:lnTo>
                <a:lnTo>
                  <a:pt x="1412875" y="1766125"/>
                </a:lnTo>
                <a:lnTo>
                  <a:pt x="1412346" y="1792832"/>
                </a:lnTo>
                <a:lnTo>
                  <a:pt x="1411553" y="1819275"/>
                </a:lnTo>
                <a:lnTo>
                  <a:pt x="793" y="1811078"/>
                </a:lnTo>
                <a:lnTo>
                  <a:pt x="264" y="1784635"/>
                </a:lnTo>
                <a:lnTo>
                  <a:pt x="0" y="1757928"/>
                </a:lnTo>
                <a:lnTo>
                  <a:pt x="529" y="1733071"/>
                </a:lnTo>
                <a:lnTo>
                  <a:pt x="1058" y="1708215"/>
                </a:lnTo>
                <a:lnTo>
                  <a:pt x="2645" y="1683623"/>
                </a:lnTo>
                <a:lnTo>
                  <a:pt x="4232" y="1659031"/>
                </a:lnTo>
                <a:lnTo>
                  <a:pt x="6612" y="1634968"/>
                </a:lnTo>
                <a:lnTo>
                  <a:pt x="8992" y="1610905"/>
                </a:lnTo>
                <a:lnTo>
                  <a:pt x="12166" y="1587106"/>
                </a:lnTo>
                <a:lnTo>
                  <a:pt x="15340" y="1563307"/>
                </a:lnTo>
                <a:lnTo>
                  <a:pt x="19307" y="1539773"/>
                </a:lnTo>
                <a:lnTo>
                  <a:pt x="23804" y="1516503"/>
                </a:lnTo>
                <a:lnTo>
                  <a:pt x="28300" y="1493762"/>
                </a:lnTo>
                <a:lnTo>
                  <a:pt x="33590" y="1470757"/>
                </a:lnTo>
                <a:lnTo>
                  <a:pt x="38879" y="1448280"/>
                </a:lnTo>
                <a:lnTo>
                  <a:pt x="44962" y="1425804"/>
                </a:lnTo>
                <a:lnTo>
                  <a:pt x="51045" y="1403856"/>
                </a:lnTo>
                <a:lnTo>
                  <a:pt x="57658" y="1382173"/>
                </a:lnTo>
                <a:lnTo>
                  <a:pt x="64799" y="1360754"/>
                </a:lnTo>
                <a:lnTo>
                  <a:pt x="72204" y="1339336"/>
                </a:lnTo>
                <a:lnTo>
                  <a:pt x="79874" y="1318710"/>
                </a:lnTo>
                <a:lnTo>
                  <a:pt x="88073" y="1298085"/>
                </a:lnTo>
                <a:lnTo>
                  <a:pt x="96272" y="1277459"/>
                </a:lnTo>
                <a:lnTo>
                  <a:pt x="105265" y="1257627"/>
                </a:lnTo>
                <a:lnTo>
                  <a:pt x="114522" y="1238059"/>
                </a:lnTo>
                <a:lnTo>
                  <a:pt x="123779" y="1218491"/>
                </a:lnTo>
                <a:lnTo>
                  <a:pt x="133565" y="1199452"/>
                </a:lnTo>
                <a:lnTo>
                  <a:pt x="143615" y="1180678"/>
                </a:lnTo>
                <a:lnTo>
                  <a:pt x="153930" y="1162432"/>
                </a:lnTo>
                <a:lnTo>
                  <a:pt x="165038" y="1144451"/>
                </a:lnTo>
                <a:lnTo>
                  <a:pt x="176147" y="1126734"/>
                </a:lnTo>
                <a:lnTo>
                  <a:pt x="187255" y="1109546"/>
                </a:lnTo>
                <a:lnTo>
                  <a:pt x="198892" y="1092623"/>
                </a:lnTo>
                <a:lnTo>
                  <a:pt x="210794" y="1075964"/>
                </a:lnTo>
                <a:lnTo>
                  <a:pt x="222960" y="1059834"/>
                </a:lnTo>
                <a:lnTo>
                  <a:pt x="235391" y="1044232"/>
                </a:lnTo>
                <a:lnTo>
                  <a:pt x="248351" y="1028895"/>
                </a:lnTo>
                <a:lnTo>
                  <a:pt x="261310" y="1013823"/>
                </a:lnTo>
                <a:lnTo>
                  <a:pt x="274799" y="999544"/>
                </a:lnTo>
                <a:lnTo>
                  <a:pt x="288288" y="985529"/>
                </a:lnTo>
                <a:lnTo>
                  <a:pt x="302041" y="971779"/>
                </a:lnTo>
                <a:lnTo>
                  <a:pt x="316059" y="958557"/>
                </a:lnTo>
                <a:lnTo>
                  <a:pt x="330341" y="946129"/>
                </a:lnTo>
                <a:lnTo>
                  <a:pt x="344888" y="933965"/>
                </a:lnTo>
                <a:lnTo>
                  <a:pt x="359963" y="922066"/>
                </a:lnTo>
                <a:lnTo>
                  <a:pt x="374774" y="910695"/>
                </a:lnTo>
                <a:lnTo>
                  <a:pt x="389850" y="899589"/>
                </a:lnTo>
                <a:lnTo>
                  <a:pt x="405454" y="889541"/>
                </a:lnTo>
                <a:lnTo>
                  <a:pt x="420794" y="879757"/>
                </a:lnTo>
                <a:lnTo>
                  <a:pt x="436664" y="870238"/>
                </a:lnTo>
                <a:lnTo>
                  <a:pt x="452533" y="861511"/>
                </a:lnTo>
                <a:lnTo>
                  <a:pt x="468666" y="853314"/>
                </a:lnTo>
                <a:lnTo>
                  <a:pt x="485064" y="845646"/>
                </a:lnTo>
                <a:lnTo>
                  <a:pt x="501727" y="838242"/>
                </a:lnTo>
                <a:lnTo>
                  <a:pt x="518389" y="831631"/>
                </a:lnTo>
                <a:lnTo>
                  <a:pt x="535316" y="825285"/>
                </a:lnTo>
                <a:lnTo>
                  <a:pt x="552243" y="819732"/>
                </a:lnTo>
                <a:lnTo>
                  <a:pt x="569435" y="814972"/>
                </a:lnTo>
                <a:lnTo>
                  <a:pt x="586891" y="810477"/>
                </a:lnTo>
                <a:lnTo>
                  <a:pt x="604347" y="806510"/>
                </a:lnTo>
                <a:lnTo>
                  <a:pt x="622067" y="803337"/>
                </a:lnTo>
                <a:lnTo>
                  <a:pt x="639787" y="800693"/>
                </a:lnTo>
                <a:lnTo>
                  <a:pt x="657508" y="798577"/>
                </a:lnTo>
                <a:lnTo>
                  <a:pt x="675757" y="796991"/>
                </a:lnTo>
                <a:lnTo>
                  <a:pt x="693742" y="796197"/>
                </a:lnTo>
                <a:lnTo>
                  <a:pt x="711992" y="795933"/>
                </a:lnTo>
                <a:close/>
                <a:moveTo>
                  <a:pt x="1463280" y="660400"/>
                </a:moveTo>
                <a:lnTo>
                  <a:pt x="1469893" y="660400"/>
                </a:lnTo>
                <a:lnTo>
                  <a:pt x="1477034" y="660665"/>
                </a:lnTo>
                <a:lnTo>
                  <a:pt x="1483912" y="660929"/>
                </a:lnTo>
                <a:lnTo>
                  <a:pt x="1490789" y="661988"/>
                </a:lnTo>
                <a:lnTo>
                  <a:pt x="1497666" y="663046"/>
                </a:lnTo>
                <a:lnTo>
                  <a:pt x="1504279" y="664898"/>
                </a:lnTo>
                <a:lnTo>
                  <a:pt x="1510891" y="666750"/>
                </a:lnTo>
                <a:lnTo>
                  <a:pt x="1516975" y="668867"/>
                </a:lnTo>
                <a:lnTo>
                  <a:pt x="1523323" y="671248"/>
                </a:lnTo>
                <a:lnTo>
                  <a:pt x="1529142" y="673894"/>
                </a:lnTo>
                <a:lnTo>
                  <a:pt x="1535226" y="676804"/>
                </a:lnTo>
                <a:lnTo>
                  <a:pt x="1540780" y="679979"/>
                </a:lnTo>
                <a:lnTo>
                  <a:pt x="1546599" y="683683"/>
                </a:lnTo>
                <a:lnTo>
                  <a:pt x="1551625" y="687123"/>
                </a:lnTo>
                <a:lnTo>
                  <a:pt x="1556915" y="691356"/>
                </a:lnTo>
                <a:lnTo>
                  <a:pt x="1561676" y="695590"/>
                </a:lnTo>
                <a:lnTo>
                  <a:pt x="1566437" y="700088"/>
                </a:lnTo>
                <a:lnTo>
                  <a:pt x="1570934" y="704850"/>
                </a:lnTo>
                <a:lnTo>
                  <a:pt x="1575431" y="709613"/>
                </a:lnTo>
                <a:lnTo>
                  <a:pt x="1579134" y="714640"/>
                </a:lnTo>
                <a:lnTo>
                  <a:pt x="1583101" y="719931"/>
                </a:lnTo>
                <a:lnTo>
                  <a:pt x="1586540" y="725223"/>
                </a:lnTo>
                <a:lnTo>
                  <a:pt x="1589978" y="731044"/>
                </a:lnTo>
                <a:lnTo>
                  <a:pt x="1592888" y="736600"/>
                </a:lnTo>
                <a:lnTo>
                  <a:pt x="1595533" y="742685"/>
                </a:lnTo>
                <a:lnTo>
                  <a:pt x="1597914" y="748771"/>
                </a:lnTo>
                <a:lnTo>
                  <a:pt x="1600030" y="754856"/>
                </a:lnTo>
                <a:lnTo>
                  <a:pt x="1601881" y="761206"/>
                </a:lnTo>
                <a:lnTo>
                  <a:pt x="1603204" y="767556"/>
                </a:lnTo>
                <a:lnTo>
                  <a:pt x="1604526" y="774435"/>
                </a:lnTo>
                <a:lnTo>
                  <a:pt x="1605320" y="781050"/>
                </a:lnTo>
                <a:lnTo>
                  <a:pt x="1605584" y="787665"/>
                </a:lnTo>
                <a:lnTo>
                  <a:pt x="1605849" y="794544"/>
                </a:lnTo>
                <a:lnTo>
                  <a:pt x="1604791" y="967581"/>
                </a:lnTo>
                <a:lnTo>
                  <a:pt x="1781745" y="968375"/>
                </a:lnTo>
                <a:lnTo>
                  <a:pt x="1788887" y="968640"/>
                </a:lnTo>
                <a:lnTo>
                  <a:pt x="1795764" y="969169"/>
                </a:lnTo>
                <a:lnTo>
                  <a:pt x="1802641" y="970227"/>
                </a:lnTo>
                <a:lnTo>
                  <a:pt x="1809518" y="971285"/>
                </a:lnTo>
                <a:lnTo>
                  <a:pt x="1815866" y="972873"/>
                </a:lnTo>
                <a:lnTo>
                  <a:pt x="1822479" y="974725"/>
                </a:lnTo>
                <a:lnTo>
                  <a:pt x="1828827" y="977106"/>
                </a:lnTo>
                <a:lnTo>
                  <a:pt x="1834911" y="979488"/>
                </a:lnTo>
                <a:lnTo>
                  <a:pt x="1840994" y="982133"/>
                </a:lnTo>
                <a:lnTo>
                  <a:pt x="1846813" y="985044"/>
                </a:lnTo>
                <a:lnTo>
                  <a:pt x="1852633" y="988219"/>
                </a:lnTo>
                <a:lnTo>
                  <a:pt x="1857923" y="991923"/>
                </a:lnTo>
                <a:lnTo>
                  <a:pt x="1863213" y="995363"/>
                </a:lnTo>
                <a:lnTo>
                  <a:pt x="1868503" y="999596"/>
                </a:lnTo>
                <a:lnTo>
                  <a:pt x="1873264" y="1003829"/>
                </a:lnTo>
                <a:lnTo>
                  <a:pt x="1878025" y="1008327"/>
                </a:lnTo>
                <a:lnTo>
                  <a:pt x="1882522" y="1012825"/>
                </a:lnTo>
                <a:lnTo>
                  <a:pt x="1886754" y="1017852"/>
                </a:lnTo>
                <a:lnTo>
                  <a:pt x="1890986" y="1022879"/>
                </a:lnTo>
                <a:lnTo>
                  <a:pt x="1894689" y="1027906"/>
                </a:lnTo>
                <a:lnTo>
                  <a:pt x="1898128" y="1033463"/>
                </a:lnTo>
                <a:lnTo>
                  <a:pt x="1901302" y="1039283"/>
                </a:lnTo>
                <a:lnTo>
                  <a:pt x="1904211" y="1044840"/>
                </a:lnTo>
                <a:lnTo>
                  <a:pt x="1907385" y="1050660"/>
                </a:lnTo>
                <a:lnTo>
                  <a:pt x="1909766" y="1056746"/>
                </a:lnTo>
                <a:lnTo>
                  <a:pt x="1911882" y="1063096"/>
                </a:lnTo>
                <a:lnTo>
                  <a:pt x="1913469" y="1069181"/>
                </a:lnTo>
                <a:lnTo>
                  <a:pt x="1915056" y="1075796"/>
                </a:lnTo>
                <a:lnTo>
                  <a:pt x="1916114" y="1082410"/>
                </a:lnTo>
                <a:lnTo>
                  <a:pt x="1916908" y="1089290"/>
                </a:lnTo>
                <a:lnTo>
                  <a:pt x="1917436" y="1095640"/>
                </a:lnTo>
                <a:lnTo>
                  <a:pt x="1917701" y="1102783"/>
                </a:lnTo>
                <a:lnTo>
                  <a:pt x="1917436" y="1109663"/>
                </a:lnTo>
                <a:lnTo>
                  <a:pt x="1916908" y="1116277"/>
                </a:lnTo>
                <a:lnTo>
                  <a:pt x="1915849" y="1123156"/>
                </a:lnTo>
                <a:lnTo>
                  <a:pt x="1914791" y="1129506"/>
                </a:lnTo>
                <a:lnTo>
                  <a:pt x="1913204" y="1136121"/>
                </a:lnTo>
                <a:lnTo>
                  <a:pt x="1911088" y="1142471"/>
                </a:lnTo>
                <a:lnTo>
                  <a:pt x="1908972" y="1148556"/>
                </a:lnTo>
                <a:lnTo>
                  <a:pt x="1906592" y="1154642"/>
                </a:lnTo>
                <a:lnTo>
                  <a:pt x="1903682" y="1160463"/>
                </a:lnTo>
                <a:lnTo>
                  <a:pt x="1900773" y="1166283"/>
                </a:lnTo>
                <a:lnTo>
                  <a:pt x="1897599" y="1171840"/>
                </a:lnTo>
                <a:lnTo>
                  <a:pt x="1893896" y="1177131"/>
                </a:lnTo>
                <a:lnTo>
                  <a:pt x="1889928" y="1182158"/>
                </a:lnTo>
                <a:lnTo>
                  <a:pt x="1885960" y="1187450"/>
                </a:lnTo>
                <a:lnTo>
                  <a:pt x="1881728" y="1192213"/>
                </a:lnTo>
                <a:lnTo>
                  <a:pt x="1876967" y="1196975"/>
                </a:lnTo>
                <a:lnTo>
                  <a:pt x="1872206" y="1201208"/>
                </a:lnTo>
                <a:lnTo>
                  <a:pt x="1867445" y="1205442"/>
                </a:lnTo>
                <a:lnTo>
                  <a:pt x="1862155" y="1209411"/>
                </a:lnTo>
                <a:lnTo>
                  <a:pt x="1856600" y="1212850"/>
                </a:lnTo>
                <a:lnTo>
                  <a:pt x="1851046" y="1216554"/>
                </a:lnTo>
                <a:lnTo>
                  <a:pt x="1845491" y="1219465"/>
                </a:lnTo>
                <a:lnTo>
                  <a:pt x="1839407" y="1222375"/>
                </a:lnTo>
                <a:lnTo>
                  <a:pt x="1833588" y="1225021"/>
                </a:lnTo>
                <a:lnTo>
                  <a:pt x="1827240" y="1227402"/>
                </a:lnTo>
                <a:lnTo>
                  <a:pt x="1821156" y="1229519"/>
                </a:lnTo>
                <a:lnTo>
                  <a:pt x="1814544" y="1231371"/>
                </a:lnTo>
                <a:lnTo>
                  <a:pt x="1807931" y="1232958"/>
                </a:lnTo>
                <a:lnTo>
                  <a:pt x="1801054" y="1234017"/>
                </a:lnTo>
                <a:lnTo>
                  <a:pt x="1794177" y="1234546"/>
                </a:lnTo>
                <a:lnTo>
                  <a:pt x="1787300" y="1235340"/>
                </a:lnTo>
                <a:lnTo>
                  <a:pt x="1780158" y="1235340"/>
                </a:lnTo>
                <a:lnTo>
                  <a:pt x="1603204" y="1234281"/>
                </a:lnTo>
                <a:lnTo>
                  <a:pt x="1602410" y="1407319"/>
                </a:lnTo>
                <a:lnTo>
                  <a:pt x="1602146" y="1413933"/>
                </a:lnTo>
                <a:lnTo>
                  <a:pt x="1601617" y="1420813"/>
                </a:lnTo>
                <a:lnTo>
                  <a:pt x="1600559" y="1427692"/>
                </a:lnTo>
                <a:lnTo>
                  <a:pt x="1599501" y="1434306"/>
                </a:lnTo>
                <a:lnTo>
                  <a:pt x="1597914" y="1440392"/>
                </a:lnTo>
                <a:lnTo>
                  <a:pt x="1595798" y="1446742"/>
                </a:lnTo>
                <a:lnTo>
                  <a:pt x="1593682" y="1453092"/>
                </a:lnTo>
                <a:lnTo>
                  <a:pt x="1591301" y="1459177"/>
                </a:lnTo>
                <a:lnTo>
                  <a:pt x="1588656" y="1464998"/>
                </a:lnTo>
                <a:lnTo>
                  <a:pt x="1585482" y="1470819"/>
                </a:lnTo>
                <a:lnTo>
                  <a:pt x="1582043" y="1476111"/>
                </a:lnTo>
                <a:lnTo>
                  <a:pt x="1578605" y="1481931"/>
                </a:lnTo>
                <a:lnTo>
                  <a:pt x="1574637" y="1486958"/>
                </a:lnTo>
                <a:lnTo>
                  <a:pt x="1570670" y="1491986"/>
                </a:lnTo>
                <a:lnTo>
                  <a:pt x="1566437" y="1496748"/>
                </a:lnTo>
                <a:lnTo>
                  <a:pt x="1561941" y="1501511"/>
                </a:lnTo>
                <a:lnTo>
                  <a:pt x="1557180" y="1505744"/>
                </a:lnTo>
                <a:lnTo>
                  <a:pt x="1552154" y="1509713"/>
                </a:lnTo>
                <a:lnTo>
                  <a:pt x="1546864" y="1513946"/>
                </a:lnTo>
                <a:lnTo>
                  <a:pt x="1541309" y="1517650"/>
                </a:lnTo>
                <a:lnTo>
                  <a:pt x="1536019" y="1521090"/>
                </a:lnTo>
                <a:lnTo>
                  <a:pt x="1530200" y="1524000"/>
                </a:lnTo>
                <a:lnTo>
                  <a:pt x="1524381" y="1527175"/>
                </a:lnTo>
                <a:lnTo>
                  <a:pt x="1518297" y="1529821"/>
                </a:lnTo>
                <a:lnTo>
                  <a:pt x="1511949" y="1532202"/>
                </a:lnTo>
                <a:lnTo>
                  <a:pt x="1505601" y="1534319"/>
                </a:lnTo>
                <a:lnTo>
                  <a:pt x="1499253" y="1535906"/>
                </a:lnTo>
                <a:lnTo>
                  <a:pt x="1492640" y="1537494"/>
                </a:lnTo>
                <a:lnTo>
                  <a:pt x="1485763" y="1538288"/>
                </a:lnTo>
                <a:lnTo>
                  <a:pt x="1478886" y="1539346"/>
                </a:lnTo>
                <a:lnTo>
                  <a:pt x="1472009" y="1539875"/>
                </a:lnTo>
                <a:lnTo>
                  <a:pt x="1464867" y="1539875"/>
                </a:lnTo>
                <a:lnTo>
                  <a:pt x="1458255" y="1539611"/>
                </a:lnTo>
                <a:lnTo>
                  <a:pt x="1451113" y="1539346"/>
                </a:lnTo>
                <a:lnTo>
                  <a:pt x="1444236" y="1538288"/>
                </a:lnTo>
                <a:lnTo>
                  <a:pt x="1437623" y="1536965"/>
                </a:lnTo>
                <a:lnTo>
                  <a:pt x="1431010" y="1535377"/>
                </a:lnTo>
                <a:lnTo>
                  <a:pt x="1424398" y="1533525"/>
                </a:lnTo>
                <a:lnTo>
                  <a:pt x="1418314" y="1531673"/>
                </a:lnTo>
                <a:lnTo>
                  <a:pt x="1411966" y="1529292"/>
                </a:lnTo>
                <a:lnTo>
                  <a:pt x="1406147" y="1526381"/>
                </a:lnTo>
                <a:lnTo>
                  <a:pt x="1400063" y="1523471"/>
                </a:lnTo>
                <a:lnTo>
                  <a:pt x="1394509" y="1520296"/>
                </a:lnTo>
                <a:lnTo>
                  <a:pt x="1388690" y="1516592"/>
                </a:lnTo>
                <a:lnTo>
                  <a:pt x="1383399" y="1512888"/>
                </a:lnTo>
                <a:lnTo>
                  <a:pt x="1378374" y="1508919"/>
                </a:lnTo>
                <a:lnTo>
                  <a:pt x="1373348" y="1504686"/>
                </a:lnTo>
                <a:lnTo>
                  <a:pt x="1368852" y="1500188"/>
                </a:lnTo>
                <a:lnTo>
                  <a:pt x="1364355" y="1495425"/>
                </a:lnTo>
                <a:lnTo>
                  <a:pt x="1359858" y="1490663"/>
                </a:lnTo>
                <a:lnTo>
                  <a:pt x="1356155" y="1485636"/>
                </a:lnTo>
                <a:lnTo>
                  <a:pt x="1352188" y="1480344"/>
                </a:lnTo>
                <a:lnTo>
                  <a:pt x="1348749" y="1475052"/>
                </a:lnTo>
                <a:lnTo>
                  <a:pt x="1345311" y="1469496"/>
                </a:lnTo>
                <a:lnTo>
                  <a:pt x="1342401" y="1463675"/>
                </a:lnTo>
                <a:lnTo>
                  <a:pt x="1339756" y="1457854"/>
                </a:lnTo>
                <a:lnTo>
                  <a:pt x="1337375" y="1451504"/>
                </a:lnTo>
                <a:lnTo>
                  <a:pt x="1335259" y="1445154"/>
                </a:lnTo>
                <a:lnTo>
                  <a:pt x="1333408" y="1439069"/>
                </a:lnTo>
                <a:lnTo>
                  <a:pt x="1332085" y="1432454"/>
                </a:lnTo>
                <a:lnTo>
                  <a:pt x="1330763" y="1425840"/>
                </a:lnTo>
                <a:lnTo>
                  <a:pt x="1329969" y="1419490"/>
                </a:lnTo>
                <a:lnTo>
                  <a:pt x="1329440" y="1412611"/>
                </a:lnTo>
                <a:lnTo>
                  <a:pt x="1329440" y="1405731"/>
                </a:lnTo>
                <a:lnTo>
                  <a:pt x="1330234" y="1232958"/>
                </a:lnTo>
                <a:lnTo>
                  <a:pt x="1153279" y="1231636"/>
                </a:lnTo>
                <a:lnTo>
                  <a:pt x="1146402" y="1231371"/>
                </a:lnTo>
                <a:lnTo>
                  <a:pt x="1139525" y="1231106"/>
                </a:lnTo>
                <a:lnTo>
                  <a:pt x="1132648" y="1230048"/>
                </a:lnTo>
                <a:lnTo>
                  <a:pt x="1125771" y="1228990"/>
                </a:lnTo>
                <a:lnTo>
                  <a:pt x="1119423" y="1227138"/>
                </a:lnTo>
                <a:lnTo>
                  <a:pt x="1112810" y="1225286"/>
                </a:lnTo>
                <a:lnTo>
                  <a:pt x="1106462" y="1223433"/>
                </a:lnTo>
                <a:lnTo>
                  <a:pt x="1100378" y="1221052"/>
                </a:lnTo>
                <a:lnTo>
                  <a:pt x="1094295" y="1218406"/>
                </a:lnTo>
                <a:lnTo>
                  <a:pt x="1088476" y="1215231"/>
                </a:lnTo>
                <a:lnTo>
                  <a:pt x="1082656" y="1212056"/>
                </a:lnTo>
                <a:lnTo>
                  <a:pt x="1077102" y="1208352"/>
                </a:lnTo>
                <a:lnTo>
                  <a:pt x="1071812" y="1204648"/>
                </a:lnTo>
                <a:lnTo>
                  <a:pt x="1066786" y="1200679"/>
                </a:lnTo>
                <a:lnTo>
                  <a:pt x="1062025" y="1196446"/>
                </a:lnTo>
                <a:lnTo>
                  <a:pt x="1057264" y="1192213"/>
                </a:lnTo>
                <a:lnTo>
                  <a:pt x="1052767" y="1187450"/>
                </a:lnTo>
                <a:lnTo>
                  <a:pt x="1048271" y="1182688"/>
                </a:lnTo>
                <a:lnTo>
                  <a:pt x="1044303" y="1177396"/>
                </a:lnTo>
                <a:lnTo>
                  <a:pt x="1040600" y="1172104"/>
                </a:lnTo>
                <a:lnTo>
                  <a:pt x="1036897" y="1166813"/>
                </a:lnTo>
                <a:lnTo>
                  <a:pt x="1033723" y="1161256"/>
                </a:lnTo>
                <a:lnTo>
                  <a:pt x="1030549" y="1155435"/>
                </a:lnTo>
                <a:lnTo>
                  <a:pt x="1027904" y="1149615"/>
                </a:lnTo>
                <a:lnTo>
                  <a:pt x="1025523" y="1143265"/>
                </a:lnTo>
                <a:lnTo>
                  <a:pt x="1023407" y="1137444"/>
                </a:lnTo>
                <a:lnTo>
                  <a:pt x="1021820" y="1130829"/>
                </a:lnTo>
                <a:lnTo>
                  <a:pt x="1020233" y="1124215"/>
                </a:lnTo>
                <a:lnTo>
                  <a:pt x="1019175" y="1117600"/>
                </a:lnTo>
                <a:lnTo>
                  <a:pt x="1018117" y="1111250"/>
                </a:lnTo>
                <a:lnTo>
                  <a:pt x="1017853" y="1104371"/>
                </a:lnTo>
                <a:lnTo>
                  <a:pt x="1017588" y="1097492"/>
                </a:lnTo>
                <a:lnTo>
                  <a:pt x="1017853" y="1090613"/>
                </a:lnTo>
                <a:lnTo>
                  <a:pt x="1018382" y="1083733"/>
                </a:lnTo>
                <a:lnTo>
                  <a:pt x="1019440" y="1077383"/>
                </a:lnTo>
                <a:lnTo>
                  <a:pt x="1020498" y="1070769"/>
                </a:lnTo>
                <a:lnTo>
                  <a:pt x="1022085" y="1064154"/>
                </a:lnTo>
                <a:lnTo>
                  <a:pt x="1024201" y="1057804"/>
                </a:lnTo>
                <a:lnTo>
                  <a:pt x="1026317" y="1051719"/>
                </a:lnTo>
                <a:lnTo>
                  <a:pt x="1028697" y="1045633"/>
                </a:lnTo>
                <a:lnTo>
                  <a:pt x="1031607" y="1039813"/>
                </a:lnTo>
                <a:lnTo>
                  <a:pt x="1034516" y="1033992"/>
                </a:lnTo>
                <a:lnTo>
                  <a:pt x="1037690" y="1028435"/>
                </a:lnTo>
                <a:lnTo>
                  <a:pt x="1041394" y="1023144"/>
                </a:lnTo>
                <a:lnTo>
                  <a:pt x="1045361" y="1017852"/>
                </a:lnTo>
                <a:lnTo>
                  <a:pt x="1049329" y="1012825"/>
                </a:lnTo>
                <a:lnTo>
                  <a:pt x="1053561" y="1008063"/>
                </a:lnTo>
                <a:lnTo>
                  <a:pt x="1058057" y="1003565"/>
                </a:lnTo>
                <a:lnTo>
                  <a:pt x="1062818" y="999067"/>
                </a:lnTo>
                <a:lnTo>
                  <a:pt x="1067844" y="994833"/>
                </a:lnTo>
                <a:lnTo>
                  <a:pt x="1073134" y="990865"/>
                </a:lnTo>
                <a:lnTo>
                  <a:pt x="1078689" y="987160"/>
                </a:lnTo>
                <a:lnTo>
                  <a:pt x="1083979" y="983721"/>
                </a:lnTo>
                <a:lnTo>
                  <a:pt x="1089798" y="980546"/>
                </a:lnTo>
                <a:lnTo>
                  <a:pt x="1095617" y="977635"/>
                </a:lnTo>
                <a:lnTo>
                  <a:pt x="1101701" y="975254"/>
                </a:lnTo>
                <a:lnTo>
                  <a:pt x="1108049" y="972873"/>
                </a:lnTo>
                <a:lnTo>
                  <a:pt x="1114133" y="970756"/>
                </a:lnTo>
                <a:lnTo>
                  <a:pt x="1120745" y="968904"/>
                </a:lnTo>
                <a:lnTo>
                  <a:pt x="1127358" y="967581"/>
                </a:lnTo>
                <a:lnTo>
                  <a:pt x="1134235" y="966258"/>
                </a:lnTo>
                <a:lnTo>
                  <a:pt x="1141112" y="965465"/>
                </a:lnTo>
                <a:lnTo>
                  <a:pt x="1147989" y="965200"/>
                </a:lnTo>
                <a:lnTo>
                  <a:pt x="1155131" y="964935"/>
                </a:lnTo>
                <a:lnTo>
                  <a:pt x="1332085" y="965994"/>
                </a:lnTo>
                <a:lnTo>
                  <a:pt x="1332879" y="793221"/>
                </a:lnTo>
                <a:lnTo>
                  <a:pt x="1333143" y="786342"/>
                </a:lnTo>
                <a:lnTo>
                  <a:pt x="1333672" y="779463"/>
                </a:lnTo>
                <a:lnTo>
                  <a:pt x="1334730" y="772583"/>
                </a:lnTo>
                <a:lnTo>
                  <a:pt x="1335788" y="765969"/>
                </a:lnTo>
                <a:lnTo>
                  <a:pt x="1337375" y="759883"/>
                </a:lnTo>
                <a:lnTo>
                  <a:pt x="1339227" y="753269"/>
                </a:lnTo>
                <a:lnTo>
                  <a:pt x="1341608" y="747448"/>
                </a:lnTo>
                <a:lnTo>
                  <a:pt x="1343988" y="741098"/>
                </a:lnTo>
                <a:lnTo>
                  <a:pt x="1346633" y="735013"/>
                </a:lnTo>
                <a:lnTo>
                  <a:pt x="1349807" y="729456"/>
                </a:lnTo>
                <a:lnTo>
                  <a:pt x="1353246" y="723900"/>
                </a:lnTo>
                <a:lnTo>
                  <a:pt x="1356684" y="718344"/>
                </a:lnTo>
                <a:lnTo>
                  <a:pt x="1360652" y="713317"/>
                </a:lnTo>
                <a:lnTo>
                  <a:pt x="1364355" y="708290"/>
                </a:lnTo>
                <a:lnTo>
                  <a:pt x="1368852" y="703527"/>
                </a:lnTo>
                <a:lnTo>
                  <a:pt x="1373348" y="698765"/>
                </a:lnTo>
                <a:lnTo>
                  <a:pt x="1378109" y="694267"/>
                </a:lnTo>
                <a:lnTo>
                  <a:pt x="1383135" y="690298"/>
                </a:lnTo>
                <a:lnTo>
                  <a:pt x="1388161" y="686329"/>
                </a:lnTo>
                <a:lnTo>
                  <a:pt x="1393451" y="682890"/>
                </a:lnTo>
                <a:lnTo>
                  <a:pt x="1399270" y="679186"/>
                </a:lnTo>
                <a:lnTo>
                  <a:pt x="1404824" y="676275"/>
                </a:lnTo>
                <a:lnTo>
                  <a:pt x="1410908" y="673365"/>
                </a:lnTo>
                <a:lnTo>
                  <a:pt x="1416992" y="670454"/>
                </a:lnTo>
                <a:lnTo>
                  <a:pt x="1423075" y="668073"/>
                </a:lnTo>
                <a:lnTo>
                  <a:pt x="1429688" y="666221"/>
                </a:lnTo>
                <a:lnTo>
                  <a:pt x="1436036" y="664369"/>
                </a:lnTo>
                <a:lnTo>
                  <a:pt x="1442649" y="662781"/>
                </a:lnTo>
                <a:lnTo>
                  <a:pt x="1449261" y="661988"/>
                </a:lnTo>
                <a:lnTo>
                  <a:pt x="1456138" y="660929"/>
                </a:lnTo>
                <a:lnTo>
                  <a:pt x="1463280" y="660400"/>
                </a:lnTo>
                <a:close/>
                <a:moveTo>
                  <a:pt x="714108" y="0"/>
                </a:moveTo>
                <a:lnTo>
                  <a:pt x="723364" y="0"/>
                </a:lnTo>
                <a:lnTo>
                  <a:pt x="732621" y="264"/>
                </a:lnTo>
                <a:lnTo>
                  <a:pt x="741349" y="529"/>
                </a:lnTo>
                <a:lnTo>
                  <a:pt x="750606" y="1058"/>
                </a:lnTo>
                <a:lnTo>
                  <a:pt x="759599" y="2115"/>
                </a:lnTo>
                <a:lnTo>
                  <a:pt x="768591" y="3173"/>
                </a:lnTo>
                <a:lnTo>
                  <a:pt x="777319" y="4495"/>
                </a:lnTo>
                <a:lnTo>
                  <a:pt x="786312" y="5817"/>
                </a:lnTo>
                <a:lnTo>
                  <a:pt x="795040" y="7404"/>
                </a:lnTo>
                <a:lnTo>
                  <a:pt x="803503" y="9520"/>
                </a:lnTo>
                <a:lnTo>
                  <a:pt x="812231" y="11635"/>
                </a:lnTo>
                <a:lnTo>
                  <a:pt x="820959" y="14015"/>
                </a:lnTo>
                <a:lnTo>
                  <a:pt x="829158" y="16395"/>
                </a:lnTo>
                <a:lnTo>
                  <a:pt x="837622" y="19039"/>
                </a:lnTo>
                <a:lnTo>
                  <a:pt x="845821" y="21948"/>
                </a:lnTo>
                <a:lnTo>
                  <a:pt x="853755" y="24856"/>
                </a:lnTo>
                <a:lnTo>
                  <a:pt x="861954" y="28294"/>
                </a:lnTo>
                <a:lnTo>
                  <a:pt x="869889" y="31732"/>
                </a:lnTo>
                <a:lnTo>
                  <a:pt x="877559" y="35434"/>
                </a:lnTo>
                <a:lnTo>
                  <a:pt x="885493" y="39136"/>
                </a:lnTo>
                <a:lnTo>
                  <a:pt x="892899" y="43102"/>
                </a:lnTo>
                <a:lnTo>
                  <a:pt x="900569" y="47333"/>
                </a:lnTo>
                <a:lnTo>
                  <a:pt x="907710" y="51299"/>
                </a:lnTo>
                <a:lnTo>
                  <a:pt x="915116" y="56059"/>
                </a:lnTo>
                <a:lnTo>
                  <a:pt x="922257" y="60554"/>
                </a:lnTo>
                <a:lnTo>
                  <a:pt x="929398" y="65314"/>
                </a:lnTo>
                <a:lnTo>
                  <a:pt x="936274" y="70338"/>
                </a:lnTo>
                <a:lnTo>
                  <a:pt x="943151" y="75362"/>
                </a:lnTo>
                <a:lnTo>
                  <a:pt x="949763" y="80915"/>
                </a:lnTo>
                <a:lnTo>
                  <a:pt x="956111" y="86204"/>
                </a:lnTo>
                <a:lnTo>
                  <a:pt x="962458" y="91757"/>
                </a:lnTo>
                <a:lnTo>
                  <a:pt x="968806" y="97575"/>
                </a:lnTo>
                <a:lnTo>
                  <a:pt x="974889" y="103392"/>
                </a:lnTo>
                <a:lnTo>
                  <a:pt x="980972" y="109474"/>
                </a:lnTo>
                <a:lnTo>
                  <a:pt x="986526" y="115556"/>
                </a:lnTo>
                <a:lnTo>
                  <a:pt x="992080" y="121902"/>
                </a:lnTo>
                <a:lnTo>
                  <a:pt x="997635" y="128513"/>
                </a:lnTo>
                <a:lnTo>
                  <a:pt x="1002924" y="134859"/>
                </a:lnTo>
                <a:lnTo>
                  <a:pt x="1008214" y="141470"/>
                </a:lnTo>
                <a:lnTo>
                  <a:pt x="1013239" y="148345"/>
                </a:lnTo>
                <a:lnTo>
                  <a:pt x="1018000" y="155220"/>
                </a:lnTo>
                <a:lnTo>
                  <a:pt x="1022761" y="162360"/>
                </a:lnTo>
                <a:lnTo>
                  <a:pt x="1027257" y="169499"/>
                </a:lnTo>
                <a:lnTo>
                  <a:pt x="1031489" y="176903"/>
                </a:lnTo>
                <a:lnTo>
                  <a:pt x="1035720" y="184043"/>
                </a:lnTo>
                <a:lnTo>
                  <a:pt x="1039688" y="191711"/>
                </a:lnTo>
                <a:lnTo>
                  <a:pt x="1043655" y="199115"/>
                </a:lnTo>
                <a:lnTo>
                  <a:pt x="1047093" y="206784"/>
                </a:lnTo>
                <a:lnTo>
                  <a:pt x="1050532" y="214717"/>
                </a:lnTo>
                <a:lnTo>
                  <a:pt x="1053705" y="222650"/>
                </a:lnTo>
                <a:lnTo>
                  <a:pt x="1057144" y="230318"/>
                </a:lnTo>
                <a:lnTo>
                  <a:pt x="1059788" y="238780"/>
                </a:lnTo>
                <a:lnTo>
                  <a:pt x="1062433" y="246713"/>
                </a:lnTo>
                <a:lnTo>
                  <a:pt x="1064814" y="255175"/>
                </a:lnTo>
                <a:lnTo>
                  <a:pt x="1067194" y="263372"/>
                </a:lnTo>
                <a:lnTo>
                  <a:pt x="1069310" y="271834"/>
                </a:lnTo>
                <a:lnTo>
                  <a:pt x="1070897" y="280031"/>
                </a:lnTo>
                <a:lnTo>
                  <a:pt x="1072484" y="288757"/>
                </a:lnTo>
                <a:lnTo>
                  <a:pt x="1074071" y="297219"/>
                </a:lnTo>
                <a:lnTo>
                  <a:pt x="1075129" y="305945"/>
                </a:lnTo>
                <a:lnTo>
                  <a:pt x="1076186" y="314936"/>
                </a:lnTo>
                <a:lnTo>
                  <a:pt x="1076980" y="323397"/>
                </a:lnTo>
                <a:lnTo>
                  <a:pt x="1077509" y="332388"/>
                </a:lnTo>
                <a:lnTo>
                  <a:pt x="1077773" y="341379"/>
                </a:lnTo>
                <a:lnTo>
                  <a:pt x="1077773" y="350369"/>
                </a:lnTo>
                <a:lnTo>
                  <a:pt x="1077509" y="359360"/>
                </a:lnTo>
                <a:lnTo>
                  <a:pt x="1077244" y="368350"/>
                </a:lnTo>
                <a:lnTo>
                  <a:pt x="1076716" y="377341"/>
                </a:lnTo>
                <a:lnTo>
                  <a:pt x="1075658" y="385803"/>
                </a:lnTo>
                <a:lnTo>
                  <a:pt x="1074600" y="394793"/>
                </a:lnTo>
                <a:lnTo>
                  <a:pt x="1073277" y="403519"/>
                </a:lnTo>
                <a:lnTo>
                  <a:pt x="1071955" y="411981"/>
                </a:lnTo>
                <a:lnTo>
                  <a:pt x="1070103" y="420707"/>
                </a:lnTo>
                <a:lnTo>
                  <a:pt x="1068252" y="428905"/>
                </a:lnTo>
                <a:lnTo>
                  <a:pt x="1065872" y="437366"/>
                </a:lnTo>
                <a:lnTo>
                  <a:pt x="1063756" y="445564"/>
                </a:lnTo>
                <a:lnTo>
                  <a:pt x="1061111" y="454026"/>
                </a:lnTo>
                <a:lnTo>
                  <a:pt x="1058466" y="461958"/>
                </a:lnTo>
                <a:lnTo>
                  <a:pt x="1055557" y="469891"/>
                </a:lnTo>
                <a:lnTo>
                  <a:pt x="1052383" y="478089"/>
                </a:lnTo>
                <a:lnTo>
                  <a:pt x="1048945" y="485757"/>
                </a:lnTo>
                <a:lnTo>
                  <a:pt x="1045506" y="493426"/>
                </a:lnTo>
                <a:lnTo>
                  <a:pt x="1041804" y="501358"/>
                </a:lnTo>
                <a:lnTo>
                  <a:pt x="1038101" y="508762"/>
                </a:lnTo>
                <a:lnTo>
                  <a:pt x="1033869" y="516166"/>
                </a:lnTo>
                <a:lnTo>
                  <a:pt x="1029637" y="523570"/>
                </a:lnTo>
                <a:lnTo>
                  <a:pt x="1025141" y="530710"/>
                </a:lnTo>
                <a:lnTo>
                  <a:pt x="1020380" y="537850"/>
                </a:lnTo>
                <a:lnTo>
                  <a:pt x="1015620" y="544725"/>
                </a:lnTo>
                <a:lnTo>
                  <a:pt x="1010859" y="551864"/>
                </a:lnTo>
                <a:lnTo>
                  <a:pt x="1005834" y="558211"/>
                </a:lnTo>
                <a:lnTo>
                  <a:pt x="1000544" y="564821"/>
                </a:lnTo>
                <a:lnTo>
                  <a:pt x="995254" y="571432"/>
                </a:lnTo>
                <a:lnTo>
                  <a:pt x="989436" y="578043"/>
                </a:lnTo>
                <a:lnTo>
                  <a:pt x="983882" y="584125"/>
                </a:lnTo>
                <a:lnTo>
                  <a:pt x="977798" y="590207"/>
                </a:lnTo>
                <a:lnTo>
                  <a:pt x="971980" y="596024"/>
                </a:lnTo>
                <a:lnTo>
                  <a:pt x="965632" y="601842"/>
                </a:lnTo>
                <a:lnTo>
                  <a:pt x="959549" y="607659"/>
                </a:lnTo>
                <a:lnTo>
                  <a:pt x="953201" y="612948"/>
                </a:lnTo>
                <a:lnTo>
                  <a:pt x="946325" y="618501"/>
                </a:lnTo>
                <a:lnTo>
                  <a:pt x="939713" y="623789"/>
                </a:lnTo>
                <a:lnTo>
                  <a:pt x="933100" y="628813"/>
                </a:lnTo>
                <a:lnTo>
                  <a:pt x="926224" y="633573"/>
                </a:lnTo>
                <a:lnTo>
                  <a:pt x="919083" y="638333"/>
                </a:lnTo>
                <a:lnTo>
                  <a:pt x="911942" y="642828"/>
                </a:lnTo>
                <a:lnTo>
                  <a:pt x="904536" y="647323"/>
                </a:lnTo>
                <a:lnTo>
                  <a:pt x="897131" y="651290"/>
                </a:lnTo>
                <a:lnTo>
                  <a:pt x="889461" y="655521"/>
                </a:lnTo>
                <a:lnTo>
                  <a:pt x="881791" y="659487"/>
                </a:lnTo>
                <a:lnTo>
                  <a:pt x="874120" y="663189"/>
                </a:lnTo>
                <a:lnTo>
                  <a:pt x="866186" y="666627"/>
                </a:lnTo>
                <a:lnTo>
                  <a:pt x="857987" y="670064"/>
                </a:lnTo>
                <a:lnTo>
                  <a:pt x="850052" y="672973"/>
                </a:lnTo>
                <a:lnTo>
                  <a:pt x="841853" y="676146"/>
                </a:lnTo>
                <a:lnTo>
                  <a:pt x="833654" y="679055"/>
                </a:lnTo>
                <a:lnTo>
                  <a:pt x="825455" y="681699"/>
                </a:lnTo>
                <a:lnTo>
                  <a:pt x="816992" y="684079"/>
                </a:lnTo>
                <a:lnTo>
                  <a:pt x="808264" y="686195"/>
                </a:lnTo>
                <a:lnTo>
                  <a:pt x="799800" y="688310"/>
                </a:lnTo>
                <a:lnTo>
                  <a:pt x="791072" y="690161"/>
                </a:lnTo>
                <a:lnTo>
                  <a:pt x="782609" y="691483"/>
                </a:lnTo>
                <a:lnTo>
                  <a:pt x="773616" y="693070"/>
                </a:lnTo>
                <a:lnTo>
                  <a:pt x="764624" y="694128"/>
                </a:lnTo>
                <a:lnTo>
                  <a:pt x="755632" y="695185"/>
                </a:lnTo>
                <a:lnTo>
                  <a:pt x="746639" y="695714"/>
                </a:lnTo>
                <a:lnTo>
                  <a:pt x="737647" y="696243"/>
                </a:lnTo>
                <a:lnTo>
                  <a:pt x="728390" y="696507"/>
                </a:lnTo>
                <a:lnTo>
                  <a:pt x="719133" y="696507"/>
                </a:lnTo>
                <a:lnTo>
                  <a:pt x="709876" y="696507"/>
                </a:lnTo>
                <a:lnTo>
                  <a:pt x="700883" y="695979"/>
                </a:lnTo>
                <a:lnTo>
                  <a:pt x="691891" y="695450"/>
                </a:lnTo>
                <a:lnTo>
                  <a:pt x="682898" y="694392"/>
                </a:lnTo>
                <a:lnTo>
                  <a:pt x="673906" y="693599"/>
                </a:lnTo>
                <a:lnTo>
                  <a:pt x="664913" y="692541"/>
                </a:lnTo>
                <a:lnTo>
                  <a:pt x="656186" y="690954"/>
                </a:lnTo>
                <a:lnTo>
                  <a:pt x="647458" y="689103"/>
                </a:lnTo>
                <a:lnTo>
                  <a:pt x="638730" y="687252"/>
                </a:lnTo>
                <a:lnTo>
                  <a:pt x="630266" y="684872"/>
                </a:lnTo>
                <a:lnTo>
                  <a:pt x="621538" y="683021"/>
                </a:lnTo>
                <a:lnTo>
                  <a:pt x="613339" y="680113"/>
                </a:lnTo>
                <a:lnTo>
                  <a:pt x="604876" y="677468"/>
                </a:lnTo>
                <a:lnTo>
                  <a:pt x="596676" y="674824"/>
                </a:lnTo>
                <a:lnTo>
                  <a:pt x="588478" y="671651"/>
                </a:lnTo>
                <a:lnTo>
                  <a:pt x="580543" y="668213"/>
                </a:lnTo>
                <a:lnTo>
                  <a:pt x="572873" y="665040"/>
                </a:lnTo>
                <a:lnTo>
                  <a:pt x="564674" y="661603"/>
                </a:lnTo>
                <a:lnTo>
                  <a:pt x="557004" y="657636"/>
                </a:lnTo>
                <a:lnTo>
                  <a:pt x="549598" y="653405"/>
                </a:lnTo>
                <a:lnTo>
                  <a:pt x="541928" y="649439"/>
                </a:lnTo>
                <a:lnTo>
                  <a:pt x="534787" y="645208"/>
                </a:lnTo>
                <a:lnTo>
                  <a:pt x="527382" y="640713"/>
                </a:lnTo>
                <a:lnTo>
                  <a:pt x="520241" y="635953"/>
                </a:lnTo>
                <a:lnTo>
                  <a:pt x="513364" y="631193"/>
                </a:lnTo>
                <a:lnTo>
                  <a:pt x="506223" y="626169"/>
                </a:lnTo>
                <a:lnTo>
                  <a:pt x="499611" y="621145"/>
                </a:lnTo>
                <a:lnTo>
                  <a:pt x="492734" y="615592"/>
                </a:lnTo>
                <a:lnTo>
                  <a:pt x="486122" y="610303"/>
                </a:lnTo>
                <a:lnTo>
                  <a:pt x="480039" y="604750"/>
                </a:lnTo>
                <a:lnTo>
                  <a:pt x="473691" y="598933"/>
                </a:lnTo>
                <a:lnTo>
                  <a:pt x="467873" y="593115"/>
                </a:lnTo>
                <a:lnTo>
                  <a:pt x="461790" y="587298"/>
                </a:lnTo>
                <a:lnTo>
                  <a:pt x="455971" y="580952"/>
                </a:lnTo>
                <a:lnTo>
                  <a:pt x="450152" y="574605"/>
                </a:lnTo>
                <a:lnTo>
                  <a:pt x="444863" y="568523"/>
                </a:lnTo>
                <a:lnTo>
                  <a:pt x="439573" y="561913"/>
                </a:lnTo>
                <a:lnTo>
                  <a:pt x="434283" y="555038"/>
                </a:lnTo>
                <a:lnTo>
                  <a:pt x="429258" y="548162"/>
                </a:lnTo>
                <a:lnTo>
                  <a:pt x="424497" y="541287"/>
                </a:lnTo>
                <a:lnTo>
                  <a:pt x="419737" y="534148"/>
                </a:lnTo>
                <a:lnTo>
                  <a:pt x="415240" y="527008"/>
                </a:lnTo>
                <a:lnTo>
                  <a:pt x="411009" y="519868"/>
                </a:lnTo>
                <a:lnTo>
                  <a:pt x="406777" y="512464"/>
                </a:lnTo>
                <a:lnTo>
                  <a:pt x="402545" y="505060"/>
                </a:lnTo>
                <a:lnTo>
                  <a:pt x="398842" y="497392"/>
                </a:lnTo>
                <a:lnTo>
                  <a:pt x="395140" y="489988"/>
                </a:lnTo>
                <a:lnTo>
                  <a:pt x="391966" y="481791"/>
                </a:lnTo>
                <a:lnTo>
                  <a:pt x="388792" y="474122"/>
                </a:lnTo>
                <a:lnTo>
                  <a:pt x="385618" y="466189"/>
                </a:lnTo>
                <a:lnTo>
                  <a:pt x="382709" y="458256"/>
                </a:lnTo>
                <a:lnTo>
                  <a:pt x="380064" y="449795"/>
                </a:lnTo>
                <a:lnTo>
                  <a:pt x="377684" y="441862"/>
                </a:lnTo>
                <a:lnTo>
                  <a:pt x="375303" y="433400"/>
                </a:lnTo>
                <a:lnTo>
                  <a:pt x="373187" y="425203"/>
                </a:lnTo>
                <a:lnTo>
                  <a:pt x="371336" y="416477"/>
                </a:lnTo>
                <a:lnTo>
                  <a:pt x="370014" y="407750"/>
                </a:lnTo>
                <a:lnTo>
                  <a:pt x="368427" y="399289"/>
                </a:lnTo>
                <a:lnTo>
                  <a:pt x="367369" y="390562"/>
                </a:lnTo>
                <a:lnTo>
                  <a:pt x="366311" y="382101"/>
                </a:lnTo>
                <a:lnTo>
                  <a:pt x="365517" y="373110"/>
                </a:lnTo>
                <a:lnTo>
                  <a:pt x="364988" y="364120"/>
                </a:lnTo>
                <a:lnTo>
                  <a:pt x="364724" y="355129"/>
                </a:lnTo>
                <a:lnTo>
                  <a:pt x="364724" y="346403"/>
                </a:lnTo>
                <a:lnTo>
                  <a:pt x="364988" y="337412"/>
                </a:lnTo>
                <a:lnTo>
                  <a:pt x="365253" y="328422"/>
                </a:lnTo>
                <a:lnTo>
                  <a:pt x="365782" y="319695"/>
                </a:lnTo>
                <a:lnTo>
                  <a:pt x="366575" y="310705"/>
                </a:lnTo>
                <a:lnTo>
                  <a:pt x="367898" y="301979"/>
                </a:lnTo>
                <a:lnTo>
                  <a:pt x="368956" y="292988"/>
                </a:lnTo>
                <a:lnTo>
                  <a:pt x="370542" y="284791"/>
                </a:lnTo>
                <a:lnTo>
                  <a:pt x="372394" y="276064"/>
                </a:lnTo>
                <a:lnTo>
                  <a:pt x="374245" y="267603"/>
                </a:lnTo>
                <a:lnTo>
                  <a:pt x="376626" y="259141"/>
                </a:lnTo>
                <a:lnTo>
                  <a:pt x="378477" y="250944"/>
                </a:lnTo>
                <a:lnTo>
                  <a:pt x="381386" y="242746"/>
                </a:lnTo>
                <a:lnTo>
                  <a:pt x="384031" y="234549"/>
                </a:lnTo>
                <a:lnTo>
                  <a:pt x="386940" y="226616"/>
                </a:lnTo>
                <a:lnTo>
                  <a:pt x="390114" y="218683"/>
                </a:lnTo>
                <a:lnTo>
                  <a:pt x="393553" y="210750"/>
                </a:lnTo>
                <a:lnTo>
                  <a:pt x="396991" y="203082"/>
                </a:lnTo>
                <a:lnTo>
                  <a:pt x="400694" y="195678"/>
                </a:lnTo>
                <a:lnTo>
                  <a:pt x="404396" y="187745"/>
                </a:lnTo>
                <a:lnTo>
                  <a:pt x="408628" y="180341"/>
                </a:lnTo>
                <a:lnTo>
                  <a:pt x="412860" y="173201"/>
                </a:lnTo>
                <a:lnTo>
                  <a:pt x="417356" y="165797"/>
                </a:lnTo>
                <a:lnTo>
                  <a:pt x="422117" y="158658"/>
                </a:lnTo>
                <a:lnTo>
                  <a:pt x="426878" y="151783"/>
                </a:lnTo>
                <a:lnTo>
                  <a:pt x="431638" y="144907"/>
                </a:lnTo>
                <a:lnTo>
                  <a:pt x="436664" y="138297"/>
                </a:lnTo>
                <a:lnTo>
                  <a:pt x="441953" y="131686"/>
                </a:lnTo>
                <a:lnTo>
                  <a:pt x="447243" y="125075"/>
                </a:lnTo>
                <a:lnTo>
                  <a:pt x="453062" y="118993"/>
                </a:lnTo>
                <a:lnTo>
                  <a:pt x="458616" y="112647"/>
                </a:lnTo>
                <a:lnTo>
                  <a:pt x="464434" y="106301"/>
                </a:lnTo>
                <a:lnTo>
                  <a:pt x="470518" y="100483"/>
                </a:lnTo>
                <a:lnTo>
                  <a:pt x="476865" y="94666"/>
                </a:lnTo>
                <a:lnTo>
                  <a:pt x="482948" y="89113"/>
                </a:lnTo>
                <a:lnTo>
                  <a:pt x="489560" y="83560"/>
                </a:lnTo>
                <a:lnTo>
                  <a:pt x="496172" y="78271"/>
                </a:lnTo>
                <a:lnTo>
                  <a:pt x="502520" y="72983"/>
                </a:lnTo>
                <a:lnTo>
                  <a:pt x="509397" y="67958"/>
                </a:lnTo>
                <a:lnTo>
                  <a:pt x="516538" y="62934"/>
                </a:lnTo>
                <a:lnTo>
                  <a:pt x="523414" y="58175"/>
                </a:lnTo>
                <a:lnTo>
                  <a:pt x="530820" y="53679"/>
                </a:lnTo>
                <a:lnTo>
                  <a:pt x="537961" y="49184"/>
                </a:lnTo>
                <a:lnTo>
                  <a:pt x="545367" y="45217"/>
                </a:lnTo>
                <a:lnTo>
                  <a:pt x="553301" y="40987"/>
                </a:lnTo>
                <a:lnTo>
                  <a:pt x="560707" y="37020"/>
                </a:lnTo>
                <a:lnTo>
                  <a:pt x="568377" y="33583"/>
                </a:lnTo>
                <a:lnTo>
                  <a:pt x="576311" y="29881"/>
                </a:lnTo>
                <a:lnTo>
                  <a:pt x="584510" y="26707"/>
                </a:lnTo>
                <a:lnTo>
                  <a:pt x="592445" y="23534"/>
                </a:lnTo>
                <a:lnTo>
                  <a:pt x="600379" y="20361"/>
                </a:lnTo>
                <a:lnTo>
                  <a:pt x="608843" y="17717"/>
                </a:lnTo>
                <a:lnTo>
                  <a:pt x="617042" y="15073"/>
                </a:lnTo>
                <a:lnTo>
                  <a:pt x="625505" y="12693"/>
                </a:lnTo>
                <a:lnTo>
                  <a:pt x="633969" y="10313"/>
                </a:lnTo>
                <a:lnTo>
                  <a:pt x="642697" y="8462"/>
                </a:lnTo>
                <a:lnTo>
                  <a:pt x="651425" y="6875"/>
                </a:lnTo>
                <a:lnTo>
                  <a:pt x="659888" y="5024"/>
                </a:lnTo>
                <a:lnTo>
                  <a:pt x="668881" y="3702"/>
                </a:lnTo>
                <a:lnTo>
                  <a:pt x="677873" y="2644"/>
                </a:lnTo>
                <a:lnTo>
                  <a:pt x="686601" y="1851"/>
                </a:lnTo>
                <a:lnTo>
                  <a:pt x="695858" y="793"/>
                </a:lnTo>
                <a:lnTo>
                  <a:pt x="704851" y="264"/>
                </a:lnTo>
                <a:lnTo>
                  <a:pt x="7141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000">
              <a:solidFill>
                <a:srgbClr val="FFFFFF"/>
              </a:solidFill>
            </a:endParaRPr>
          </a:p>
        </p:txBody>
      </p:sp>
      <p:sp>
        <p:nvSpPr>
          <p:cNvPr id="21" name="任意多边形 36">
            <a:extLst>
              <a:ext uri="{FF2B5EF4-FFF2-40B4-BE49-F238E27FC236}">
                <a16:creationId xmlns:a16="http://schemas.microsoft.com/office/drawing/2014/main" id="{8D2A405D-6B57-1B7B-7BEA-0A8487F0DD48}"/>
              </a:ext>
            </a:extLst>
          </p:cNvPr>
          <p:cNvSpPr/>
          <p:nvPr/>
        </p:nvSpPr>
        <p:spPr>
          <a:xfrm>
            <a:off x="5163693" y="5012851"/>
            <a:ext cx="520118" cy="520118"/>
          </a:xfrm>
          <a:custGeom>
            <a:avLst/>
            <a:gdLst>
              <a:gd name="connsiteX0" fmla="*/ 260058 w 520118"/>
              <a:gd name="connsiteY0" fmla="*/ 54528 h 520118"/>
              <a:gd name="connsiteX1" fmla="*/ 465588 w 520118"/>
              <a:gd name="connsiteY1" fmla="*/ 260058 h 520118"/>
              <a:gd name="connsiteX2" fmla="*/ 260058 w 520118"/>
              <a:gd name="connsiteY2" fmla="*/ 465588 h 520118"/>
              <a:gd name="connsiteX3" fmla="*/ 54528 w 520118"/>
              <a:gd name="connsiteY3" fmla="*/ 260058 h 520118"/>
              <a:gd name="connsiteX4" fmla="*/ 260058 w 520118"/>
              <a:gd name="connsiteY4" fmla="*/ 54528 h 520118"/>
              <a:gd name="connsiteX5" fmla="*/ 260058 w 520118"/>
              <a:gd name="connsiteY5" fmla="*/ 16504 h 520118"/>
              <a:gd name="connsiteX6" fmla="*/ 16503 w 520118"/>
              <a:gd name="connsiteY6" fmla="*/ 260059 h 520118"/>
              <a:gd name="connsiteX7" fmla="*/ 260058 w 520118"/>
              <a:gd name="connsiteY7" fmla="*/ 503614 h 520118"/>
              <a:gd name="connsiteX8" fmla="*/ 503613 w 520118"/>
              <a:gd name="connsiteY8" fmla="*/ 260059 h 520118"/>
              <a:gd name="connsiteX9" fmla="*/ 260058 w 520118"/>
              <a:gd name="connsiteY9" fmla="*/ 16504 h 520118"/>
              <a:gd name="connsiteX10" fmla="*/ 260059 w 520118"/>
              <a:gd name="connsiteY10" fmla="*/ 0 h 520118"/>
              <a:gd name="connsiteX11" fmla="*/ 520118 w 520118"/>
              <a:gd name="connsiteY11" fmla="*/ 260059 h 520118"/>
              <a:gd name="connsiteX12" fmla="*/ 260059 w 520118"/>
              <a:gd name="connsiteY12" fmla="*/ 520118 h 520118"/>
              <a:gd name="connsiteX13" fmla="*/ 0 w 520118"/>
              <a:gd name="connsiteY13" fmla="*/ 260059 h 520118"/>
              <a:gd name="connsiteX14" fmla="*/ 260059 w 520118"/>
              <a:gd name="connsiteY14" fmla="*/ 0 h 52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0118" h="520118">
                <a:moveTo>
                  <a:pt x="260058" y="54528"/>
                </a:moveTo>
                <a:cubicBezTo>
                  <a:pt x="373569" y="54528"/>
                  <a:pt x="465588" y="146547"/>
                  <a:pt x="465588" y="260058"/>
                </a:cubicBezTo>
                <a:cubicBezTo>
                  <a:pt x="465588" y="373569"/>
                  <a:pt x="373569" y="465588"/>
                  <a:pt x="260058" y="465588"/>
                </a:cubicBezTo>
                <a:cubicBezTo>
                  <a:pt x="146547" y="465588"/>
                  <a:pt x="54528" y="373569"/>
                  <a:pt x="54528" y="260058"/>
                </a:cubicBezTo>
                <a:cubicBezTo>
                  <a:pt x="54528" y="146547"/>
                  <a:pt x="146547" y="54528"/>
                  <a:pt x="260058" y="54528"/>
                </a:cubicBezTo>
                <a:close/>
                <a:moveTo>
                  <a:pt x="260058" y="16504"/>
                </a:moveTo>
                <a:cubicBezTo>
                  <a:pt x="125546" y="16504"/>
                  <a:pt x="16503" y="125547"/>
                  <a:pt x="16503" y="260059"/>
                </a:cubicBezTo>
                <a:cubicBezTo>
                  <a:pt x="16503" y="394571"/>
                  <a:pt x="125546" y="503614"/>
                  <a:pt x="260058" y="503614"/>
                </a:cubicBezTo>
                <a:cubicBezTo>
                  <a:pt x="394570" y="503614"/>
                  <a:pt x="503613" y="394571"/>
                  <a:pt x="503613" y="260059"/>
                </a:cubicBezTo>
                <a:cubicBezTo>
                  <a:pt x="503613" y="125547"/>
                  <a:pt x="394570" y="16504"/>
                  <a:pt x="260058" y="16504"/>
                </a:cubicBezTo>
                <a:close/>
                <a:moveTo>
                  <a:pt x="260059" y="0"/>
                </a:moveTo>
                <a:cubicBezTo>
                  <a:pt x="403686" y="0"/>
                  <a:pt x="520118" y="116432"/>
                  <a:pt x="520118" y="260059"/>
                </a:cubicBezTo>
                <a:cubicBezTo>
                  <a:pt x="520118" y="403686"/>
                  <a:pt x="403686" y="520118"/>
                  <a:pt x="260059" y="520118"/>
                </a:cubicBezTo>
                <a:cubicBezTo>
                  <a:pt x="116432" y="520118"/>
                  <a:pt x="0" y="403686"/>
                  <a:pt x="0" y="260059"/>
                </a:cubicBezTo>
                <a:cubicBezTo>
                  <a:pt x="0" y="116432"/>
                  <a:pt x="116432" y="0"/>
                  <a:pt x="260059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rgbClr val="FFFFFF"/>
                </a:solidFill>
              </a:rPr>
              <a:t>E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22" name="文本框 27">
            <a:extLst>
              <a:ext uri="{FF2B5EF4-FFF2-40B4-BE49-F238E27FC236}">
                <a16:creationId xmlns:a16="http://schemas.microsoft.com/office/drawing/2014/main" id="{CFD9EF3D-B11B-8F31-656C-81D634D3DF01}"/>
              </a:ext>
            </a:extLst>
          </p:cNvPr>
          <p:cNvSpPr txBox="1"/>
          <p:nvPr/>
        </p:nvSpPr>
        <p:spPr>
          <a:xfrm>
            <a:off x="5620893" y="5166521"/>
            <a:ext cx="3561080" cy="647065"/>
          </a:xfrm>
          <a:prstGeom prst="rect">
            <a:avLst/>
          </a:prstGeom>
          <a:noFill/>
        </p:spPr>
        <p:txBody>
          <a:bodyPr wrap="square" rtlCol="0" anchor="ctr" anchorCtr="0">
            <a:normAutofit fontScale="97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对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平台的支持更好。</a:t>
            </a:r>
          </a:p>
        </p:txBody>
      </p:sp>
    </p:spTree>
    <p:extLst>
      <p:ext uri="{BB962C8B-B14F-4D97-AF65-F5344CB8AC3E}">
        <p14:creationId xmlns:p14="http://schemas.microsoft.com/office/powerpoint/2010/main" val="1113002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2">
            <a:extLst>
              <a:ext uri="{FF2B5EF4-FFF2-40B4-BE49-F238E27FC236}">
                <a16:creationId xmlns:a16="http://schemas.microsoft.com/office/drawing/2014/main" id="{0EC0C501-2D05-3188-146F-5EBE4E6D0E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2413" y="463550"/>
            <a:ext cx="10937875" cy="668338"/>
          </a:xfrm>
        </p:spPr>
        <p:txBody>
          <a:bodyPr/>
          <a:lstStyle/>
          <a:p>
            <a:r>
              <a:rPr lang="en-US" altLang="zh-CN" dirty="0"/>
              <a:t>4 </a:t>
            </a:r>
            <a:r>
              <a:rPr lang="zh-CN" altLang="en-US" dirty="0"/>
              <a:t>深度学习模型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7B7C7735-FE0E-B9FC-3DFB-E0062F6DF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7421" y="3682084"/>
            <a:ext cx="8663280" cy="16312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000" dirty="0"/>
              <a:t>      卷积网络，也叫做卷积神经网络（</a:t>
            </a:r>
            <a:r>
              <a:rPr lang="en-US" altLang="zh-CN" sz="2000" dirty="0"/>
              <a:t>CNN</a:t>
            </a:r>
            <a:r>
              <a:rPr lang="zh-CN" altLang="en-US" sz="2000" dirty="0"/>
              <a:t>），是一种专门用来处理具有类似网格结构的数据的神经网络。对卷积神经网络的研究始于</a:t>
            </a:r>
            <a:r>
              <a:rPr lang="en-US" altLang="zh-CN" sz="2000" dirty="0"/>
              <a:t>20</a:t>
            </a:r>
            <a:r>
              <a:rPr lang="zh-CN" altLang="en-US" sz="2000" dirty="0"/>
              <a:t>世纪</a:t>
            </a:r>
            <a:r>
              <a:rPr lang="en-US" altLang="zh-CN" sz="2000" dirty="0"/>
              <a:t>80</a:t>
            </a:r>
            <a:r>
              <a:rPr lang="zh-CN" altLang="en-US" sz="2000" dirty="0"/>
              <a:t>至</a:t>
            </a:r>
            <a:r>
              <a:rPr lang="en-US" altLang="zh-CN" sz="2000" dirty="0"/>
              <a:t>90</a:t>
            </a:r>
            <a:r>
              <a:rPr lang="zh-CN" altLang="en-US" sz="2000" dirty="0"/>
              <a:t>年代，时间延迟网络和</a:t>
            </a:r>
            <a:r>
              <a:rPr lang="en-US" altLang="zh-CN" sz="2000" dirty="0"/>
              <a:t>LeNet-5</a:t>
            </a:r>
            <a:r>
              <a:rPr lang="zh-CN" altLang="en-US" sz="2000" dirty="0"/>
              <a:t>是最早出现的卷积神经网络。在</a:t>
            </a:r>
            <a:r>
              <a:rPr lang="en-US" altLang="zh-CN" sz="2000" dirty="0"/>
              <a:t>21</a:t>
            </a:r>
            <a:r>
              <a:rPr lang="zh-CN" altLang="en-US" sz="2000" dirty="0"/>
              <a:t>世纪后，随着深度学习理论的提出和数值计算设备的改进，卷积神经网络得到了快速发展，并被应用于计算机视觉、自然语言处理等领域。</a:t>
            </a:r>
          </a:p>
        </p:txBody>
      </p:sp>
      <p:sp>
        <p:nvSpPr>
          <p:cNvPr id="7" name="文本框 40">
            <a:extLst>
              <a:ext uri="{FF2B5EF4-FFF2-40B4-BE49-F238E27FC236}">
                <a16:creationId xmlns:a16="http://schemas.microsoft.com/office/drawing/2014/main" id="{E5F8C468-A860-7A65-9FB0-0089AFAE250B}"/>
              </a:ext>
            </a:extLst>
          </p:cNvPr>
          <p:cNvSpPr txBox="1"/>
          <p:nvPr/>
        </p:nvSpPr>
        <p:spPr>
          <a:xfrm>
            <a:off x="1990374" y="291655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3D89BC"/>
                </a:solidFill>
              </a:rPr>
              <a:t>卷积神经网络</a:t>
            </a: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5CB4656F-1E9E-C665-88E7-29C997AC3831}"/>
              </a:ext>
            </a:extLst>
          </p:cNvPr>
          <p:cNvSpPr/>
          <p:nvPr/>
        </p:nvSpPr>
        <p:spPr>
          <a:xfrm>
            <a:off x="1772363" y="3083727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13259E8-2AFF-1D54-D4A5-C37205764A61}"/>
              </a:ext>
            </a:extLst>
          </p:cNvPr>
          <p:cNvSpPr txBox="1"/>
          <p:nvPr/>
        </p:nvSpPr>
        <p:spPr>
          <a:xfrm>
            <a:off x="1107345" y="1517908"/>
            <a:ext cx="96085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 sz="20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针对不同的应用问题，学者们提出了各种神经网络模型，如对图像、语音数据处理的卷积神经网络；对自然语言处理、机器翻译等任务的循环神经网络；对生成类任务所提出来的生成对抗网络等。下面具体介绍这三种常用的深度学习模型</a:t>
            </a:r>
            <a:r>
              <a:rPr lang="zh-CN" altLang="en-US" sz="20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31265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BFC6A08B-37D9-25E5-8DD5-2BCBFFFA10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541221"/>
              </p:ext>
            </p:extLst>
          </p:nvPr>
        </p:nvGraphicFramePr>
        <p:xfrm>
          <a:off x="5807078" y="1349859"/>
          <a:ext cx="4457700" cy="368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997700" imgH="5765800" progId="Visio.Drawing.11">
                  <p:embed/>
                </p:oleObj>
              </mc:Choice>
              <mc:Fallback>
                <p:oleObj name="Visio" r:id="rId2" imgW="6997700" imgH="5765800" progId="Visio.Drawing.11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4C370686-E50C-4FFC-BCFE-E60C8A4AD9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7078" y="1349859"/>
                        <a:ext cx="4457700" cy="368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57D2D03B-F38B-1EF8-8788-4FF5C1028BD8}"/>
              </a:ext>
            </a:extLst>
          </p:cNvPr>
          <p:cNvSpPr/>
          <p:nvPr/>
        </p:nvSpPr>
        <p:spPr>
          <a:xfrm>
            <a:off x="6038733" y="5336065"/>
            <a:ext cx="4544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</a:rPr>
              <a:t>一个典型卷积神经网络层的组件示意图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2304467-D01A-EC39-3BD5-406446797470}"/>
              </a:ext>
            </a:extLst>
          </p:cNvPr>
          <p:cNvSpPr/>
          <p:nvPr/>
        </p:nvSpPr>
        <p:spPr>
          <a:xfrm>
            <a:off x="2021564" y="1478844"/>
            <a:ext cx="35821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</a:rPr>
              <a:t>一个典型卷积神经网络层的组件，有两组常用的术语用于描述这些层。图中在这组术语中，卷积网络被视为少量相对复杂的层，每层具有许多“级”。在这组术语中，核张量与网络层之间存在一一对应关系。图</a:t>
            </a:r>
            <a:r>
              <a:rPr lang="en-US" altLang="zh-CN" sz="2000" dirty="0">
                <a:solidFill>
                  <a:prstClr val="black"/>
                </a:solidFill>
              </a:rPr>
              <a:t> (</a:t>
            </a:r>
            <a:r>
              <a:rPr lang="zh-CN" altLang="en-US" sz="2000" dirty="0">
                <a:solidFill>
                  <a:prstClr val="black"/>
                </a:solidFill>
              </a:rPr>
              <a:t>右</a:t>
            </a:r>
            <a:r>
              <a:rPr lang="en-US" altLang="zh-CN" sz="2000" dirty="0">
                <a:solidFill>
                  <a:prstClr val="black"/>
                </a:solidFill>
              </a:rPr>
              <a:t>) </a:t>
            </a:r>
            <a:r>
              <a:rPr lang="zh-CN" altLang="en-US" sz="2000" dirty="0">
                <a:solidFill>
                  <a:prstClr val="black"/>
                </a:solidFill>
              </a:rPr>
              <a:t>在这组术语中，卷积网络被视为更多数量的简单层；每一个处理步骤都被认为是一个独立的层。这意味着不是每一“层”都有参数。</a:t>
            </a:r>
          </a:p>
        </p:txBody>
      </p:sp>
    </p:spTree>
    <p:extLst>
      <p:ext uri="{BB962C8B-B14F-4D97-AF65-F5344CB8AC3E}">
        <p14:creationId xmlns:p14="http://schemas.microsoft.com/office/powerpoint/2010/main" val="1762398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2">
            <a:extLst>
              <a:ext uri="{FF2B5EF4-FFF2-40B4-BE49-F238E27FC236}">
                <a16:creationId xmlns:a16="http://schemas.microsoft.com/office/drawing/2014/main" id="{DA5C91D9-A6B9-E718-AE5D-048C8F84E1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253" y="3093989"/>
            <a:ext cx="6898586" cy="32387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696282A7-B321-B505-0031-40E472B82A3C}"/>
              </a:ext>
            </a:extLst>
          </p:cNvPr>
          <p:cNvSpPr txBox="1"/>
          <p:nvPr/>
        </p:nvSpPr>
        <p:spPr>
          <a:xfrm>
            <a:off x="1968051" y="847220"/>
            <a:ext cx="7162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卷积神经网络的结构主要包含五层：①输入层（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Input layer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），用于数据的输入；②卷积层（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 layer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），使用卷积核进行特征提取和特征映射；③激励层（</a:t>
            </a:r>
            <a:r>
              <a:rPr lang="en-US" altLang="zh-CN" sz="20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ReLU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layer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），由于卷积也是一种线性运算，因此需要增加非线性映射；④池化层（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Pooling layer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），进行下采样，对特征图稀疏处理以减少运算量；⑤全连接层（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FC layer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），通常在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CNN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的尾部进行重新拟合，减少特征信息的损失。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620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C9FF100-DBA6-2884-BC57-1D0748DEAD6E}"/>
              </a:ext>
            </a:extLst>
          </p:cNvPr>
          <p:cNvSpPr txBox="1"/>
          <p:nvPr/>
        </p:nvSpPr>
        <p:spPr>
          <a:xfrm>
            <a:off x="2627376" y="730842"/>
            <a:ext cx="71628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</a:t>
            </a:r>
            <a:r>
              <a:rPr lang="zh-CN" altLang="en-US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深度学习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的发展，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CNN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也在发展的过程中经历了很多革命性的创新，研究人员提出了很多模型，诞生了很多优秀的网络结构。这其中一些设计方式，在当时取得了很好的效果，也为其他科研工作者提供了很好的思路。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其中主要包括：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LeNet-5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AlexNet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ZF-Net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GoogleNet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VGG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ResNet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C84B6BF-05C3-B572-EB31-C7BFC53FE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450" y="2432717"/>
            <a:ext cx="6590314" cy="1900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C3D6569-30C4-518E-7044-53C01B69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291" y="4466950"/>
            <a:ext cx="6674651" cy="196407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4121F536-16C8-CBAC-BB04-668ED923FF52}"/>
              </a:ext>
            </a:extLst>
          </p:cNvPr>
          <p:cNvSpPr txBox="1"/>
          <p:nvPr/>
        </p:nvSpPr>
        <p:spPr>
          <a:xfrm>
            <a:off x="9613392" y="5542526"/>
            <a:ext cx="21991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ker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AlexNet</a:t>
            </a:r>
            <a:r>
              <a:rPr lang="zh-CN" altLang="zh-CN" sz="2000" ker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的网络结构</a:t>
            </a:r>
            <a:endParaRPr lang="zh-CN" altLang="en-US" sz="20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726A64F-E8EB-33BE-708C-78B811AC85E7}"/>
              </a:ext>
            </a:extLst>
          </p:cNvPr>
          <p:cNvSpPr txBox="1"/>
          <p:nvPr/>
        </p:nvSpPr>
        <p:spPr>
          <a:xfrm>
            <a:off x="9656063" y="3355646"/>
            <a:ext cx="21564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LeNet-5</a:t>
            </a:r>
            <a:r>
              <a:rPr lang="zh-CN" altLang="en-US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网络结构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5396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9BDE528E-D94E-D2F3-C0BC-840B3DC95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0212" y="1925736"/>
            <a:ext cx="7480300" cy="16312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</a:rPr>
              <a:t>      循环神经网络（</a:t>
            </a:r>
            <a:r>
              <a:rPr lang="en-US" altLang="zh-CN" sz="2000" dirty="0">
                <a:solidFill>
                  <a:prstClr val="black"/>
                </a:solidFill>
              </a:rPr>
              <a:t>Recurrent Neural Networks</a:t>
            </a:r>
            <a:r>
              <a:rPr lang="zh-CN" altLang="en-US" sz="2000" dirty="0">
                <a:solidFill>
                  <a:prstClr val="black"/>
                </a:solidFill>
              </a:rPr>
              <a:t>，</a:t>
            </a:r>
            <a:r>
              <a:rPr lang="en-US" altLang="zh-CN" sz="2000" dirty="0">
                <a:solidFill>
                  <a:prstClr val="black"/>
                </a:solidFill>
              </a:rPr>
              <a:t>RNN</a:t>
            </a:r>
            <a:r>
              <a:rPr lang="zh-CN" altLang="en-US" sz="2000" dirty="0">
                <a:solidFill>
                  <a:prstClr val="black"/>
                </a:solidFill>
              </a:rPr>
              <a:t>）与典型的前馈神经网络的最大区别在于网络中存在环形结构，隐藏层内部的神经元是互相连接的，可以存储网络的内部状态，其中包含序列输入的历史信息，实现了对时序动态行为的描述。如图所示为</a:t>
            </a:r>
            <a:r>
              <a:rPr lang="en-US" altLang="zh-CN" sz="2000" dirty="0">
                <a:solidFill>
                  <a:prstClr val="black"/>
                </a:solidFill>
              </a:rPr>
              <a:t>RNN</a:t>
            </a:r>
            <a:r>
              <a:rPr lang="zh-CN" altLang="en-US" sz="2000" dirty="0">
                <a:solidFill>
                  <a:prstClr val="black"/>
                </a:solidFill>
              </a:rPr>
              <a:t>示意图。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28FAB2-40A1-3C3D-F70A-39F42DE6E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90" y="3719342"/>
            <a:ext cx="3799740" cy="191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C5116AF-1A82-7559-0574-43FBE9E9EDE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9127" y="3996234"/>
            <a:ext cx="3461385" cy="13633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文本框 40">
            <a:extLst>
              <a:ext uri="{FF2B5EF4-FFF2-40B4-BE49-F238E27FC236}">
                <a16:creationId xmlns:a16="http://schemas.microsoft.com/office/drawing/2014/main" id="{E72F50D5-88BD-82D7-B548-2C5DD41A3C77}"/>
              </a:ext>
            </a:extLst>
          </p:cNvPr>
          <p:cNvSpPr txBox="1"/>
          <p:nvPr/>
        </p:nvSpPr>
        <p:spPr>
          <a:xfrm>
            <a:off x="1990374" y="88372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3D89BC"/>
                </a:solidFill>
              </a:rPr>
              <a:t>循环神经网络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6436631A-FF0C-4A34-222C-A7CCDA2E3047}"/>
              </a:ext>
            </a:extLst>
          </p:cNvPr>
          <p:cNvSpPr/>
          <p:nvPr/>
        </p:nvSpPr>
        <p:spPr>
          <a:xfrm>
            <a:off x="1772363" y="1050894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94177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82935" y="2305505"/>
            <a:ext cx="3096011" cy="751139"/>
            <a:chOff x="4123410" y="1826618"/>
            <a:chExt cx="3096011" cy="751139"/>
          </a:xfrm>
        </p:grpSpPr>
        <p:grpSp>
          <p:nvGrpSpPr>
            <p:cNvPr id="3" name="组合 2"/>
            <p:cNvGrpSpPr/>
            <p:nvPr/>
          </p:nvGrpSpPr>
          <p:grpSpPr>
            <a:xfrm>
              <a:off x="4123410" y="1826618"/>
              <a:ext cx="738875" cy="751139"/>
              <a:chOff x="2498710" y="2311467"/>
              <a:chExt cx="1748840" cy="177786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644792" y="2457549"/>
                <a:ext cx="1456676" cy="14566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sz="3200" dirty="0"/>
                  <a:t>1</a:t>
                </a:r>
                <a:endParaRPr lang="zh-CN" altLang="en-US" sz="3200" dirty="0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498710" y="2311467"/>
                <a:ext cx="1748840" cy="1748840"/>
              </a:xfrm>
              <a:prstGeom prst="ellipse">
                <a:avLst/>
              </a:prstGeom>
              <a:noFill/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6600" dirty="0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758995" y="3683265"/>
                <a:ext cx="406068" cy="4060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644791" y="2350267"/>
                <a:ext cx="255468" cy="2554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8"/>
            <p:cNvSpPr txBox="1"/>
            <p:nvPr/>
          </p:nvSpPr>
          <p:spPr>
            <a:xfrm>
              <a:off x="4962606" y="1991163"/>
              <a:ext cx="22568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深度学习简介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27755" y="1892087"/>
              <a:ext cx="0" cy="5798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6547906" y="2305505"/>
            <a:ext cx="4246218" cy="751139"/>
            <a:chOff x="4123410" y="1826618"/>
            <a:chExt cx="4246218" cy="751139"/>
          </a:xfrm>
        </p:grpSpPr>
        <p:grpSp>
          <p:nvGrpSpPr>
            <p:cNvPr id="12" name="组合 11"/>
            <p:cNvGrpSpPr/>
            <p:nvPr/>
          </p:nvGrpSpPr>
          <p:grpSpPr>
            <a:xfrm>
              <a:off x="4123410" y="1826618"/>
              <a:ext cx="738875" cy="751139"/>
              <a:chOff x="2498710" y="2311467"/>
              <a:chExt cx="1748840" cy="1777866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644792" y="2457549"/>
                <a:ext cx="1456676" cy="14566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sz="3200" dirty="0"/>
                  <a:t>2</a:t>
                </a:r>
                <a:endParaRPr lang="zh-CN" altLang="en-US" sz="3200" dirty="0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498710" y="2311467"/>
                <a:ext cx="1748840" cy="1748840"/>
              </a:xfrm>
              <a:prstGeom prst="ellipse">
                <a:avLst/>
              </a:prstGeom>
              <a:noFill/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6600" dirty="0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758995" y="3683265"/>
                <a:ext cx="406068" cy="4060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44791" y="2350267"/>
                <a:ext cx="255468" cy="2554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8"/>
            <p:cNvSpPr txBox="1"/>
            <p:nvPr/>
          </p:nvSpPr>
          <p:spPr>
            <a:xfrm>
              <a:off x="4927756" y="1981963"/>
              <a:ext cx="30951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感知器</a:t>
              </a:r>
              <a:endParaRPr kumimoji="1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4"/>
            <p:cNvSpPr txBox="1"/>
            <p:nvPr/>
          </p:nvSpPr>
          <p:spPr>
            <a:xfrm>
              <a:off x="4927755" y="2269980"/>
              <a:ext cx="3441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927755" y="1892087"/>
              <a:ext cx="0" cy="5798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2582934" y="4064360"/>
            <a:ext cx="3033956" cy="751139"/>
            <a:chOff x="4123410" y="1826618"/>
            <a:chExt cx="3033956" cy="751139"/>
          </a:xfrm>
        </p:grpSpPr>
        <p:grpSp>
          <p:nvGrpSpPr>
            <p:cNvPr id="21" name="组合 20"/>
            <p:cNvGrpSpPr/>
            <p:nvPr/>
          </p:nvGrpSpPr>
          <p:grpSpPr>
            <a:xfrm>
              <a:off x="4123410" y="1826618"/>
              <a:ext cx="738875" cy="751139"/>
              <a:chOff x="2498710" y="2311467"/>
              <a:chExt cx="1748840" cy="1777866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644792" y="2457549"/>
                <a:ext cx="1456676" cy="14566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sz="3200" dirty="0"/>
                  <a:t>3</a:t>
                </a:r>
                <a:endParaRPr lang="zh-CN" altLang="en-US" sz="3200" dirty="0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498710" y="2311467"/>
                <a:ext cx="1748840" cy="1748840"/>
              </a:xfrm>
              <a:prstGeom prst="ellipse">
                <a:avLst/>
              </a:prstGeom>
              <a:noFill/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6600" dirty="0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758995" y="3683265"/>
                <a:ext cx="406068" cy="4060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644791" y="2350267"/>
                <a:ext cx="255468" cy="2554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8"/>
            <p:cNvSpPr txBox="1"/>
            <p:nvPr/>
          </p:nvSpPr>
          <p:spPr>
            <a:xfrm>
              <a:off x="4900551" y="2006085"/>
              <a:ext cx="22568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深度学习框架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927755" y="1892087"/>
              <a:ext cx="0" cy="5798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文本框 37"/>
          <p:cNvSpPr txBox="1"/>
          <p:nvPr/>
        </p:nvSpPr>
        <p:spPr>
          <a:xfrm>
            <a:off x="4789715" y="208096"/>
            <a:ext cx="2612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1"/>
                </a:solidFill>
              </a:rPr>
              <a:t>CONTENT</a:t>
            </a:r>
            <a:endParaRPr lang="zh-CN" altLang="en-US" sz="3600" dirty="0">
              <a:solidFill>
                <a:schemeClr val="accent1"/>
              </a:solidFill>
            </a:endParaRPr>
          </a:p>
        </p:txBody>
      </p:sp>
      <p:sp>
        <p:nvSpPr>
          <p:cNvPr id="39" name="自由: 形状 85"/>
          <p:cNvSpPr/>
          <p:nvPr/>
        </p:nvSpPr>
        <p:spPr>
          <a:xfrm rot="2700000">
            <a:off x="6025850" y="813191"/>
            <a:ext cx="140300" cy="140300"/>
          </a:xfrm>
          <a:custGeom>
            <a:avLst/>
            <a:gdLst>
              <a:gd name="connsiteX0" fmla="*/ 75778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749181 h 914400"/>
              <a:gd name="connsiteX5" fmla="*/ 757780 w 914400"/>
              <a:gd name="connsiteY5" fmla="*/ 74918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914400">
                <a:moveTo>
                  <a:pt x="75778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lnTo>
                  <a:pt x="0" y="749181"/>
                </a:lnTo>
                <a:lnTo>
                  <a:pt x="757780" y="749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EB605EB7-D62E-2E3A-2E22-EC12C8075641}"/>
              </a:ext>
            </a:extLst>
          </p:cNvPr>
          <p:cNvGrpSpPr/>
          <p:nvPr/>
        </p:nvGrpSpPr>
        <p:grpSpPr>
          <a:xfrm>
            <a:off x="6547905" y="4065442"/>
            <a:ext cx="3424297" cy="751139"/>
            <a:chOff x="4123410" y="1826618"/>
            <a:chExt cx="3424297" cy="751139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8FC62473-8162-F7D0-4A32-67CB16E4BA40}"/>
                </a:ext>
              </a:extLst>
            </p:cNvPr>
            <p:cNvGrpSpPr/>
            <p:nvPr/>
          </p:nvGrpSpPr>
          <p:grpSpPr>
            <a:xfrm>
              <a:off x="4123410" y="1826618"/>
              <a:ext cx="738875" cy="751139"/>
              <a:chOff x="2498710" y="2311467"/>
              <a:chExt cx="1748840" cy="1777866"/>
            </a:xfrm>
          </p:grpSpPr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3BB6E419-A7E0-74C9-A55C-2D4183F6D109}"/>
                  </a:ext>
                </a:extLst>
              </p:cNvPr>
              <p:cNvSpPr/>
              <p:nvPr/>
            </p:nvSpPr>
            <p:spPr>
              <a:xfrm>
                <a:off x="2644792" y="2457549"/>
                <a:ext cx="1456676" cy="14566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sz="3200" dirty="0"/>
                  <a:t>4</a:t>
                </a:r>
                <a:endParaRPr lang="zh-CN" altLang="en-US" sz="3200" dirty="0"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28E359CE-07A5-924F-82F5-CA1193169C3E}"/>
                  </a:ext>
                </a:extLst>
              </p:cNvPr>
              <p:cNvSpPr/>
              <p:nvPr/>
            </p:nvSpPr>
            <p:spPr>
              <a:xfrm>
                <a:off x="2498710" y="2311467"/>
                <a:ext cx="1748840" cy="1748840"/>
              </a:xfrm>
              <a:prstGeom prst="ellipse">
                <a:avLst/>
              </a:prstGeom>
              <a:noFill/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6600" dirty="0"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7D40B833-0314-BC8C-1073-3BE1363DD97F}"/>
                  </a:ext>
                </a:extLst>
              </p:cNvPr>
              <p:cNvSpPr/>
              <p:nvPr/>
            </p:nvSpPr>
            <p:spPr>
              <a:xfrm>
                <a:off x="3758995" y="3683265"/>
                <a:ext cx="406068" cy="4060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id="{FB8F7FB4-DB4F-A82F-3D57-7E1D7E5701A4}"/>
                  </a:ext>
                </a:extLst>
              </p:cNvPr>
              <p:cNvSpPr/>
              <p:nvPr/>
            </p:nvSpPr>
            <p:spPr>
              <a:xfrm>
                <a:off x="2644791" y="2350267"/>
                <a:ext cx="255468" cy="25546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8">
              <a:extLst>
                <a:ext uri="{FF2B5EF4-FFF2-40B4-BE49-F238E27FC236}">
                  <a16:creationId xmlns:a16="http://schemas.microsoft.com/office/drawing/2014/main" id="{098C7CB8-E359-8585-01B3-04FDC7282EE7}"/>
                </a:ext>
              </a:extLst>
            </p:cNvPr>
            <p:cNvSpPr txBox="1"/>
            <p:nvPr/>
          </p:nvSpPr>
          <p:spPr>
            <a:xfrm>
              <a:off x="4924004" y="1997895"/>
              <a:ext cx="26237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深度学习模型</a:t>
              </a: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D747CE05-5990-0F4B-C8ED-28747F2C4DC4}"/>
                </a:ext>
              </a:extLst>
            </p:cNvPr>
            <p:cNvCxnSpPr/>
            <p:nvPr/>
          </p:nvCxnSpPr>
          <p:spPr>
            <a:xfrm>
              <a:off x="4927755" y="1892087"/>
              <a:ext cx="0" cy="5798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7711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754643B-6558-E297-B3F3-B2DB036F99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5"/>
          <a:stretch/>
        </p:blipFill>
        <p:spPr bwMode="auto">
          <a:xfrm>
            <a:off x="2792627" y="2551176"/>
            <a:ext cx="4101949" cy="2621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A2135FF-2925-2841-1B37-6D628DB8E796}"/>
              </a:ext>
            </a:extLst>
          </p:cNvPr>
          <p:cNvSpPr txBox="1"/>
          <p:nvPr/>
        </p:nvSpPr>
        <p:spPr>
          <a:xfrm>
            <a:off x="2792627" y="664669"/>
            <a:ext cx="799119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RNN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反向传递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过程中</a:t>
            </a:r>
            <a:r>
              <a:rPr lang="zh-CN" altLang="en-US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产生的梯度爆炸或梯度消失问题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研究者们相继提出了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RNN</a:t>
            </a:r>
            <a:r>
              <a:rPr lang="zh-CN" altLang="en-US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的变体：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长短期记忆网络（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Long Short Term Memory Networks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LSTM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）和门控循环单元（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Gated Recurrent Unit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GRU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），它们具有称为闸门的内部机制，通过学习的门来调节信息的流动，从而更好地捕捉时间序列中相关信息距离较大的问题。</a:t>
            </a:r>
            <a:endParaRPr lang="zh-CN" altLang="en-US" sz="20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4B80BC0-6DCA-760A-0A65-EC13BE60C4DA}"/>
              </a:ext>
            </a:extLst>
          </p:cNvPr>
          <p:cNvSpPr txBox="1"/>
          <p:nvPr/>
        </p:nvSpPr>
        <p:spPr>
          <a:xfrm>
            <a:off x="2932176" y="5463278"/>
            <a:ext cx="2508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LSTM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的结构图</a:t>
            </a:r>
            <a:endParaRPr lang="zh-CN" altLang="en-US" sz="20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DD9F24D-E4D0-4FC6-931D-EEE98EA259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" b="5251"/>
          <a:stretch/>
        </p:blipFill>
        <p:spPr bwMode="auto">
          <a:xfrm>
            <a:off x="7434937" y="2551175"/>
            <a:ext cx="3482340" cy="2621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D4A18C3-00B7-6B21-07CD-C013B323CE94}"/>
              </a:ext>
            </a:extLst>
          </p:cNvPr>
          <p:cNvSpPr txBox="1"/>
          <p:nvPr/>
        </p:nvSpPr>
        <p:spPr>
          <a:xfrm>
            <a:off x="7546848" y="5463278"/>
            <a:ext cx="17709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GRU</a:t>
            </a:r>
            <a:r>
              <a:rPr lang="zh-CN" altLang="zh-CN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结构图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2271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3299F99-3F43-81CF-7FDB-04B8C70A5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550" y="2713480"/>
            <a:ext cx="8177256" cy="33543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0F16266-ED38-3BB3-5FC8-ED4EBD55EBA9}"/>
              </a:ext>
            </a:extLst>
          </p:cNvPr>
          <p:cNvSpPr txBox="1"/>
          <p:nvPr/>
        </p:nvSpPr>
        <p:spPr>
          <a:xfrm>
            <a:off x="1634836" y="1077580"/>
            <a:ext cx="81590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BPTT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back-propagation through time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）算法是常用的训练</a:t>
            </a:r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RNN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的方法</a:t>
            </a:r>
            <a:r>
              <a:rPr lang="zh-CN" altLang="en-US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其实本质还是</a:t>
            </a:r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BP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算法，只不过</a:t>
            </a:r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RNN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处理时间序列数据，所以要基于时间反向传播，故称为随时间反向传播。</a:t>
            </a:r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BPTT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的中心思想和</a:t>
            </a:r>
            <a:r>
              <a:rPr lang="en-US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BP</a:t>
            </a:r>
            <a:r>
              <a:rPr lang="zh-CN" altLang="zh-CN" sz="20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算法相同，沿着需要优化的参数的负梯度方向不断寻找更优的点直至收敛。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757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0">
            <a:extLst>
              <a:ext uri="{FF2B5EF4-FFF2-40B4-BE49-F238E27FC236}">
                <a16:creationId xmlns:a16="http://schemas.microsoft.com/office/drawing/2014/main" id="{401E82CB-3A28-5991-AE16-E5DADFB63107}"/>
              </a:ext>
            </a:extLst>
          </p:cNvPr>
          <p:cNvSpPr txBox="1"/>
          <p:nvPr/>
        </p:nvSpPr>
        <p:spPr>
          <a:xfrm>
            <a:off x="1990374" y="88372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3D89BC"/>
                </a:solidFill>
              </a:rPr>
              <a:t>生成对抗网络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24ED0139-BCCC-5C26-EDDA-A2AF1C5EA1CB}"/>
              </a:ext>
            </a:extLst>
          </p:cNvPr>
          <p:cNvSpPr/>
          <p:nvPr/>
        </p:nvSpPr>
        <p:spPr>
          <a:xfrm>
            <a:off x="1772363" y="1050894"/>
            <a:ext cx="127327" cy="1273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0E97782-2C88-758D-918E-C916D3D90B63}"/>
              </a:ext>
            </a:extLst>
          </p:cNvPr>
          <p:cNvSpPr txBox="1"/>
          <p:nvPr/>
        </p:nvSpPr>
        <p:spPr>
          <a:xfrm>
            <a:off x="1990374" y="1473858"/>
            <a:ext cx="85904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生成对抗网络（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Generative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Adversarial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Networks</a:t>
            </a:r>
            <a:r>
              <a:rPr lang="zh-CN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GAN</a:t>
            </a:r>
            <a:r>
              <a:rPr lang="zh-CN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）是由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Ian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Goodfellow</a:t>
            </a:r>
            <a:r>
              <a:rPr lang="zh-CN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等人在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2014</a:t>
            </a:r>
            <a:r>
              <a:rPr lang="zh-CN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年提出的一种无监督学习方法，它的训练是通过两个神经网络相互博弈来学习。</a:t>
            </a:r>
            <a:endParaRPr lang="zh-CN" altLang="en-US" sz="2000" dirty="0"/>
          </a:p>
        </p:txBody>
      </p:sp>
      <p:pic>
        <p:nvPicPr>
          <p:cNvPr id="7" name="图片 6" descr="图示, 示意图&#10;&#10;描述已自动生成">
            <a:extLst>
              <a:ext uri="{FF2B5EF4-FFF2-40B4-BE49-F238E27FC236}">
                <a16:creationId xmlns:a16="http://schemas.microsoft.com/office/drawing/2014/main" id="{A6B955D2-7FA9-9FCB-3826-58DEF114A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015" y="2304135"/>
            <a:ext cx="5266404" cy="308000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C8732B0-41D7-7C8B-C977-1055B78B4F6F}"/>
              </a:ext>
            </a:extLst>
          </p:cNvPr>
          <p:cNvSpPr txBox="1"/>
          <p:nvPr/>
        </p:nvSpPr>
        <p:spPr>
          <a:xfrm>
            <a:off x="8662240" y="5637540"/>
            <a:ext cx="16757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GAN</a:t>
            </a:r>
            <a:r>
              <a:rPr lang="zh-CN" altLang="zh-CN" sz="18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的结构图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265B669-587B-8C73-F229-3996E63A3068}"/>
              </a:ext>
            </a:extLst>
          </p:cNvPr>
          <p:cNvSpPr txBox="1"/>
          <p:nvPr/>
        </p:nvSpPr>
        <p:spPr>
          <a:xfrm>
            <a:off x="550960" y="2910663"/>
            <a:ext cx="62500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生成器以潜在空间的随机样本为输入，其输出应尽可能地模仿训练集中的真实样本。判别器的输入是真实样本或生成器的输出，其目的是尽可能地将生成器的输出与真实样本区分开来。生成器是为了尽可能地欺骗判别器，这两个网络相互竞争，交替训练，能力同步提高，直到生成器生成的数据能够以假乱真，并与判别器的能力达到一定均衡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8506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0E5FA21-DC5B-234D-317C-A2094A354922}"/>
              </a:ext>
            </a:extLst>
          </p:cNvPr>
          <p:cNvSpPr/>
          <p:nvPr/>
        </p:nvSpPr>
        <p:spPr>
          <a:xfrm>
            <a:off x="4908014" y="2967335"/>
            <a:ext cx="2375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thanks</a:t>
            </a:r>
            <a:endParaRPr lang="zh-CN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62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/>
              <a:t>1 </a:t>
            </a:r>
            <a:r>
              <a:rPr lang="zh-CN" altLang="en-US" dirty="0"/>
              <a:t>深度学习简介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A05CA22-1B38-7805-4249-5037284BD877}"/>
              </a:ext>
            </a:extLst>
          </p:cNvPr>
          <p:cNvSpPr/>
          <p:nvPr/>
        </p:nvSpPr>
        <p:spPr>
          <a:xfrm>
            <a:off x="2094686" y="1176014"/>
            <a:ext cx="8128207" cy="161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       </a:t>
            </a:r>
            <a:r>
              <a:rPr lang="zh-CN" altLang="en-US" sz="2000" dirty="0"/>
              <a:t>深度学习的本质就是一个深层神经网络。</a:t>
            </a:r>
            <a:r>
              <a:rPr lang="zh-CN" altLang="zh-CN" sz="2000" dirty="0"/>
              <a:t>深度学习的基本思想就是对堆叠多个层，将上一层的输出作为下一层的输入，逐步实现对输入信息的分级表达，让程序从中自动学习深入、抽象的特征</a:t>
            </a:r>
            <a:r>
              <a:rPr lang="en-US" altLang="zh-CN" sz="2000" baseline="30000" dirty="0"/>
              <a:t>[6]</a:t>
            </a:r>
            <a:r>
              <a:rPr lang="zh-CN" altLang="zh-CN" sz="2000" dirty="0"/>
              <a:t>。尤其值得注意的是“深度学习减少了人为干预，而这恰恰保留了数据客观性，因此可以提取出更加准确的特征”。</a:t>
            </a:r>
            <a:r>
              <a:rPr lang="zh-CN" altLang="en-US" sz="2000" dirty="0"/>
              <a:t>深度学习的训练过程：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4FB8233-CAF1-580B-3153-91037AB1A5C3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1613" y="2924789"/>
            <a:ext cx="6508773" cy="354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8259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26764E7-A68B-474B-1D10-D7C93EA071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782" y="3025663"/>
            <a:ext cx="8101157" cy="27969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9F48B181-E0E1-DB98-81AC-366AD77759FE}"/>
              </a:ext>
            </a:extLst>
          </p:cNvPr>
          <p:cNvSpPr/>
          <p:nvPr/>
        </p:nvSpPr>
        <p:spPr>
          <a:xfrm>
            <a:off x="2203782" y="1035357"/>
            <a:ext cx="8128207" cy="161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       </a:t>
            </a:r>
            <a:r>
              <a:rPr lang="zh-CN" altLang="en-US" sz="2000" dirty="0"/>
              <a:t>深度学习的前世，就不得不了解一下神经网络，简单来说，神经网络就是模仿人脑神经网络创建的一种网络架构。人类的大脑内部有很多神经，我们对这个世界的认知就是依靠神经元的相互作用，我们看到一张照片能分辨出照片中的物体是狗还是猫，看到一段文字能理解文字表达的意思，这都是大脑的神经元在发生作用。</a:t>
            </a:r>
          </a:p>
        </p:txBody>
      </p:sp>
    </p:spTree>
    <p:extLst>
      <p:ext uri="{BB962C8B-B14F-4D97-AF65-F5344CB8AC3E}">
        <p14:creationId xmlns:p14="http://schemas.microsoft.com/office/powerpoint/2010/main" val="361187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>
            <a:extLst>
              <a:ext uri="{FF2B5EF4-FFF2-40B4-BE49-F238E27FC236}">
                <a16:creationId xmlns:a16="http://schemas.microsoft.com/office/drawing/2014/main" id="{70866FAB-D442-7B87-CA89-CD92FC460E3D}"/>
              </a:ext>
            </a:extLst>
          </p:cNvPr>
          <p:cNvGrpSpPr/>
          <p:nvPr>
            <p:custDataLst>
              <p:tags r:id="rId1"/>
            </p:custDataLst>
          </p:nvPr>
        </p:nvGrpSpPr>
        <p:grpSpPr bwMode="auto">
          <a:xfrm>
            <a:off x="1800459" y="4714252"/>
            <a:ext cx="9252236" cy="1549238"/>
            <a:chOff x="2272941" y="3947377"/>
            <a:chExt cx="4458789" cy="748938"/>
          </a:xfrm>
        </p:grpSpPr>
        <p:sp>
          <p:nvSpPr>
            <p:cNvPr id="3" name="圆角矩形 15">
              <a:extLst>
                <a:ext uri="{FF2B5EF4-FFF2-40B4-BE49-F238E27FC236}">
                  <a16:creationId xmlns:a16="http://schemas.microsoft.com/office/drawing/2014/main" id="{1213B252-AFE8-1B8F-AB50-701EBC6693D0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2369124" y="4121609"/>
              <a:ext cx="4362606" cy="5747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标题 1">
              <a:extLst>
                <a:ext uri="{FF2B5EF4-FFF2-40B4-BE49-F238E27FC236}">
                  <a16:creationId xmlns:a16="http://schemas.microsoft.com/office/drawing/2014/main" id="{1E104E4B-8B63-BF08-3104-D21EE3A55116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838019" y="4174145"/>
              <a:ext cx="3770812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r>
                <a:rPr lang="zh-CN" altLang="en-US" sz="2000" dirty="0">
                  <a:solidFill>
                    <a:prstClr val="black"/>
                  </a:solidFill>
                </a:rPr>
                <a:t>人的活动过程伴随信息传递、知识处理和智能的形成过程，其信息传输模型如图所示</a:t>
              </a:r>
            </a:p>
          </p:txBody>
        </p:sp>
        <p:sp>
          <p:nvSpPr>
            <p:cNvPr id="5" name="椭圆形标注 17">
              <a:extLst>
                <a:ext uri="{FF2B5EF4-FFF2-40B4-BE49-F238E27FC236}">
                  <a16:creationId xmlns:a16="http://schemas.microsoft.com/office/drawing/2014/main" id="{E274BA23-86AE-5651-5B88-47026F3854E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272941" y="3947377"/>
              <a:ext cx="565078" cy="494958"/>
            </a:xfrm>
            <a:prstGeom prst="wedgeEllipseCallout">
              <a:avLst>
                <a:gd name="adj1" fmla="val 23834"/>
                <a:gd name="adj2" fmla="val 68750"/>
              </a:avLst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1400" dirty="0">
                  <a:solidFill>
                    <a:prstClr val="white"/>
                  </a:solidFill>
                </a:rPr>
                <a:t>深度学习</a:t>
              </a:r>
            </a:p>
          </p:txBody>
        </p:sp>
        <p:sp>
          <p:nvSpPr>
            <p:cNvPr id="6" name="任意多边形 18">
              <a:extLst>
                <a:ext uri="{FF2B5EF4-FFF2-40B4-BE49-F238E27FC236}">
                  <a16:creationId xmlns:a16="http://schemas.microsoft.com/office/drawing/2014/main" id="{DCE4E06F-9B2A-F998-6397-C86D3D3E148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2458438" y="4609632"/>
              <a:ext cx="4183121" cy="78881"/>
            </a:xfrm>
            <a:custGeom>
              <a:avLst/>
              <a:gdLst>
                <a:gd name="connsiteX0" fmla="*/ 0 w 4183526"/>
                <a:gd name="connsiteY0" fmla="*/ 0 h 79584"/>
                <a:gd name="connsiteX1" fmla="*/ 4183526 w 4183526"/>
                <a:gd name="connsiteY1" fmla="*/ 0 h 79584"/>
                <a:gd name="connsiteX2" fmla="*/ 4146556 w 4183526"/>
                <a:gd name="connsiteY2" fmla="*/ 30504 h 79584"/>
                <a:gd name="connsiteX3" fmla="*/ 3985877 w 4183526"/>
                <a:gd name="connsiteY3" fmla="*/ 79584 h 79584"/>
                <a:gd name="connsiteX4" fmla="*/ 197648 w 4183526"/>
                <a:gd name="connsiteY4" fmla="*/ 79583 h 79584"/>
                <a:gd name="connsiteX5" fmla="*/ 36970 w 4183526"/>
                <a:gd name="connsiteY5" fmla="*/ 30503 h 7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3526" h="79584">
                  <a:moveTo>
                    <a:pt x="0" y="0"/>
                  </a:moveTo>
                  <a:lnTo>
                    <a:pt x="4183526" y="0"/>
                  </a:lnTo>
                  <a:lnTo>
                    <a:pt x="4146556" y="30504"/>
                  </a:lnTo>
                  <a:cubicBezTo>
                    <a:pt x="4100689" y="61491"/>
                    <a:pt x="4045396" y="79584"/>
                    <a:pt x="3985877" y="79584"/>
                  </a:cubicBezTo>
                  <a:lnTo>
                    <a:pt x="197648" y="79583"/>
                  </a:lnTo>
                  <a:cubicBezTo>
                    <a:pt x="138129" y="79583"/>
                    <a:pt x="82836" y="61490"/>
                    <a:pt x="36970" y="305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Rectangle 28">
            <a:extLst>
              <a:ext uri="{FF2B5EF4-FFF2-40B4-BE49-F238E27FC236}">
                <a16:creationId xmlns:a16="http://schemas.microsoft.com/office/drawing/2014/main" id="{E703CD58-9D7A-6DF4-A32F-AB33A803B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0284" y="4807285"/>
            <a:ext cx="225959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</a:rPr>
              <a:t>人的活动过程模型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16EA39DA-08CC-91D6-8484-996DDAEFD6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96815"/>
              </p:ext>
            </p:extLst>
          </p:nvPr>
        </p:nvGraphicFramePr>
        <p:xfrm>
          <a:off x="1226571" y="528991"/>
          <a:ext cx="9404376" cy="4454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8" imgW="10972800" imgH="5194300" progId="Visio.Drawing.11">
                  <p:embed/>
                </p:oleObj>
              </mc:Choice>
              <mc:Fallback>
                <p:oleObj name="Visio" r:id="rId8" imgW="10972800" imgH="5194300" progId="Visio.Drawing.11">
                  <p:embed/>
                  <p:pic>
                    <p:nvPicPr>
                      <p:cNvPr id="23" name="对象 22">
                        <a:extLst>
                          <a:ext uri="{FF2B5EF4-FFF2-40B4-BE49-F238E27FC236}">
                            <a16:creationId xmlns:a16="http://schemas.microsoft.com/office/drawing/2014/main" id="{3B389CD3-C90C-48AA-A816-2023AB6AE1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6571" y="528991"/>
                        <a:ext cx="9404376" cy="44547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446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>
            <a:extLst>
              <a:ext uri="{FF2B5EF4-FFF2-40B4-BE49-F238E27FC236}">
                <a16:creationId xmlns:a16="http://schemas.microsoft.com/office/drawing/2014/main" id="{BB8DD96A-4B45-9725-D323-5E8C92CC22DB}"/>
              </a:ext>
            </a:extLst>
          </p:cNvPr>
          <p:cNvGrpSpPr/>
          <p:nvPr>
            <p:custDataLst>
              <p:tags r:id="rId1"/>
            </p:custDataLst>
          </p:nvPr>
        </p:nvGrpSpPr>
        <p:grpSpPr bwMode="auto">
          <a:xfrm>
            <a:off x="1689858" y="4773012"/>
            <a:ext cx="9260364" cy="1581916"/>
            <a:chOff x="2272941" y="3947377"/>
            <a:chExt cx="4458789" cy="748938"/>
          </a:xfrm>
        </p:grpSpPr>
        <p:sp>
          <p:nvSpPr>
            <p:cNvPr id="3" name="圆角矩形 15">
              <a:extLst>
                <a:ext uri="{FF2B5EF4-FFF2-40B4-BE49-F238E27FC236}">
                  <a16:creationId xmlns:a16="http://schemas.microsoft.com/office/drawing/2014/main" id="{562DC0E7-2561-4A71-ABE2-FF541EC48975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2369124" y="4121609"/>
              <a:ext cx="4362606" cy="5747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标题 1">
              <a:extLst>
                <a:ext uri="{FF2B5EF4-FFF2-40B4-BE49-F238E27FC236}">
                  <a16:creationId xmlns:a16="http://schemas.microsoft.com/office/drawing/2014/main" id="{F1FA0F17-5F09-4CB2-0896-78F9C93CC42A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838245" y="4193002"/>
              <a:ext cx="3770812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r>
                <a:rPr lang="zh-CN" altLang="en-US" dirty="0"/>
                <a:t>人的活动过程伴随信息传递、知识处理和智能的形成过程，其信息传输模型如图所示</a:t>
              </a:r>
            </a:p>
          </p:txBody>
        </p:sp>
        <p:sp>
          <p:nvSpPr>
            <p:cNvPr id="5" name="椭圆形标注 17">
              <a:extLst>
                <a:ext uri="{FF2B5EF4-FFF2-40B4-BE49-F238E27FC236}">
                  <a16:creationId xmlns:a16="http://schemas.microsoft.com/office/drawing/2014/main" id="{51FF199B-20A0-A129-35C8-C7A4890657C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272941" y="3947377"/>
              <a:ext cx="565078" cy="494958"/>
            </a:xfrm>
            <a:prstGeom prst="wedgeEllipseCallout">
              <a:avLst>
                <a:gd name="adj1" fmla="val 23834"/>
                <a:gd name="adj2" fmla="val 68750"/>
              </a:avLst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 sz="1400" dirty="0">
                  <a:solidFill>
                    <a:schemeClr val="bg1"/>
                  </a:solidFill>
                </a:rPr>
                <a:t>深度学习</a:t>
              </a:r>
            </a:p>
          </p:txBody>
        </p:sp>
        <p:sp>
          <p:nvSpPr>
            <p:cNvPr id="6" name="任意多边形 18">
              <a:extLst>
                <a:ext uri="{FF2B5EF4-FFF2-40B4-BE49-F238E27FC236}">
                  <a16:creationId xmlns:a16="http://schemas.microsoft.com/office/drawing/2014/main" id="{7AF93561-66D8-0878-C35D-390C227FD86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2458438" y="4609632"/>
              <a:ext cx="4183121" cy="78881"/>
            </a:xfrm>
            <a:custGeom>
              <a:avLst/>
              <a:gdLst>
                <a:gd name="connsiteX0" fmla="*/ 0 w 4183526"/>
                <a:gd name="connsiteY0" fmla="*/ 0 h 79584"/>
                <a:gd name="connsiteX1" fmla="*/ 4183526 w 4183526"/>
                <a:gd name="connsiteY1" fmla="*/ 0 h 79584"/>
                <a:gd name="connsiteX2" fmla="*/ 4146556 w 4183526"/>
                <a:gd name="connsiteY2" fmla="*/ 30504 h 79584"/>
                <a:gd name="connsiteX3" fmla="*/ 3985877 w 4183526"/>
                <a:gd name="connsiteY3" fmla="*/ 79584 h 79584"/>
                <a:gd name="connsiteX4" fmla="*/ 197648 w 4183526"/>
                <a:gd name="connsiteY4" fmla="*/ 79583 h 79584"/>
                <a:gd name="connsiteX5" fmla="*/ 36970 w 4183526"/>
                <a:gd name="connsiteY5" fmla="*/ 30503 h 7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3526" h="79584">
                  <a:moveTo>
                    <a:pt x="0" y="0"/>
                  </a:moveTo>
                  <a:lnTo>
                    <a:pt x="4183526" y="0"/>
                  </a:lnTo>
                  <a:lnTo>
                    <a:pt x="4146556" y="30504"/>
                  </a:lnTo>
                  <a:cubicBezTo>
                    <a:pt x="4100689" y="61491"/>
                    <a:pt x="4045396" y="79584"/>
                    <a:pt x="3985877" y="79584"/>
                  </a:cubicBezTo>
                  <a:lnTo>
                    <a:pt x="197648" y="79583"/>
                  </a:lnTo>
                  <a:cubicBezTo>
                    <a:pt x="138129" y="79583"/>
                    <a:pt x="82836" y="61490"/>
                    <a:pt x="36970" y="305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3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Rectangle 30">
            <a:extLst>
              <a:ext uri="{FF2B5EF4-FFF2-40B4-BE49-F238E27FC236}">
                <a16:creationId xmlns:a16="http://schemas.microsoft.com/office/drawing/2014/main" id="{664345D4-2CA8-CD85-593A-910312E10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3330" y="4872165"/>
            <a:ext cx="3032092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dirty="0"/>
              <a:t>人的活动过程的信息模型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31E87BCA-E2F8-79AB-FB73-4FB7EC4337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157505"/>
              </p:ext>
            </p:extLst>
          </p:nvPr>
        </p:nvGraphicFramePr>
        <p:xfrm>
          <a:off x="1300539" y="468535"/>
          <a:ext cx="9325030" cy="4420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10972800" imgH="5194300" progId="Visio.Drawing.11">
                  <p:embed/>
                </p:oleObj>
              </mc:Choice>
              <mc:Fallback>
                <p:oleObj name="Visio" r:id="rId7" imgW="10972800" imgH="5194300" progId="Visio.Drawing.11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20E9E884-12D3-4E26-B74E-57BDC00676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539" y="468535"/>
                        <a:ext cx="9325030" cy="44203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650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>
            <a:extLst>
              <a:ext uri="{FF2B5EF4-FFF2-40B4-BE49-F238E27FC236}">
                <a16:creationId xmlns:a16="http://schemas.microsoft.com/office/drawing/2014/main" id="{128179F7-6A3A-424D-FAFE-602FCEAF3CAE}"/>
              </a:ext>
            </a:extLst>
          </p:cNvPr>
          <p:cNvGrpSpPr/>
          <p:nvPr>
            <p:custDataLst>
              <p:tags r:id="rId1"/>
            </p:custDataLst>
          </p:nvPr>
        </p:nvGrpSpPr>
        <p:grpSpPr bwMode="auto">
          <a:xfrm>
            <a:off x="1102258" y="4297994"/>
            <a:ext cx="10088327" cy="1670268"/>
            <a:chOff x="2272941" y="3947377"/>
            <a:chExt cx="4458789" cy="748938"/>
          </a:xfrm>
        </p:grpSpPr>
        <p:sp>
          <p:nvSpPr>
            <p:cNvPr id="3" name="圆角矩形 15">
              <a:extLst>
                <a:ext uri="{FF2B5EF4-FFF2-40B4-BE49-F238E27FC236}">
                  <a16:creationId xmlns:a16="http://schemas.microsoft.com/office/drawing/2014/main" id="{9BC26FC0-7819-59F3-89AD-A28E2AF3711F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2369124" y="4121609"/>
              <a:ext cx="4362606" cy="5747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标题 1">
              <a:extLst>
                <a:ext uri="{FF2B5EF4-FFF2-40B4-BE49-F238E27FC236}">
                  <a16:creationId xmlns:a16="http://schemas.microsoft.com/office/drawing/2014/main" id="{4C19A06A-625C-A49F-6BAE-44536DB7A1DC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838245" y="4193002"/>
              <a:ext cx="3848915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r>
                <a:rPr lang="zh-CN" altLang="en-US" dirty="0">
                  <a:solidFill>
                    <a:prstClr val="black"/>
                  </a:solidFill>
                </a:rPr>
                <a:t>人的活动过程伴随信息传递、知识处理和智能的形成过程，其信息传输模型如图所示</a:t>
              </a:r>
            </a:p>
          </p:txBody>
        </p:sp>
        <p:sp>
          <p:nvSpPr>
            <p:cNvPr id="5" name="椭圆形标注 17">
              <a:extLst>
                <a:ext uri="{FF2B5EF4-FFF2-40B4-BE49-F238E27FC236}">
                  <a16:creationId xmlns:a16="http://schemas.microsoft.com/office/drawing/2014/main" id="{659AAB97-1D40-C947-5DE3-05EAD931776F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272941" y="3947377"/>
              <a:ext cx="565078" cy="494958"/>
            </a:xfrm>
            <a:prstGeom prst="wedgeEllipseCallout">
              <a:avLst>
                <a:gd name="adj1" fmla="val 23834"/>
                <a:gd name="adj2" fmla="val 68750"/>
              </a:avLst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>
              <a:normAutofit/>
            </a:bodyPr>
            <a:lstStyle/>
            <a:p>
              <a:pPr algn="ctr">
                <a:lnSpc>
                  <a:spcPct val="90000"/>
                </a:lnSpc>
              </a:pPr>
              <a:r>
                <a:rPr lang="zh-CN" altLang="en-US">
                  <a:solidFill>
                    <a:prstClr val="white"/>
                  </a:solidFill>
                </a:rPr>
                <a:t>深度学习</a:t>
              </a:r>
            </a:p>
          </p:txBody>
        </p:sp>
        <p:sp>
          <p:nvSpPr>
            <p:cNvPr id="6" name="任意多边形 18">
              <a:extLst>
                <a:ext uri="{FF2B5EF4-FFF2-40B4-BE49-F238E27FC236}">
                  <a16:creationId xmlns:a16="http://schemas.microsoft.com/office/drawing/2014/main" id="{33FDE65F-71E0-4E65-72A7-3FAFE6E7E1AA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2458438" y="4609632"/>
              <a:ext cx="4183121" cy="78881"/>
            </a:xfrm>
            <a:custGeom>
              <a:avLst/>
              <a:gdLst>
                <a:gd name="connsiteX0" fmla="*/ 0 w 4183526"/>
                <a:gd name="connsiteY0" fmla="*/ 0 h 79584"/>
                <a:gd name="connsiteX1" fmla="*/ 4183526 w 4183526"/>
                <a:gd name="connsiteY1" fmla="*/ 0 h 79584"/>
                <a:gd name="connsiteX2" fmla="*/ 4146556 w 4183526"/>
                <a:gd name="connsiteY2" fmla="*/ 30504 h 79584"/>
                <a:gd name="connsiteX3" fmla="*/ 3985877 w 4183526"/>
                <a:gd name="connsiteY3" fmla="*/ 79584 h 79584"/>
                <a:gd name="connsiteX4" fmla="*/ 197648 w 4183526"/>
                <a:gd name="connsiteY4" fmla="*/ 79583 h 79584"/>
                <a:gd name="connsiteX5" fmla="*/ 36970 w 4183526"/>
                <a:gd name="connsiteY5" fmla="*/ 30503 h 7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3526" h="79584">
                  <a:moveTo>
                    <a:pt x="0" y="0"/>
                  </a:moveTo>
                  <a:lnTo>
                    <a:pt x="4183526" y="0"/>
                  </a:lnTo>
                  <a:lnTo>
                    <a:pt x="4146556" y="30504"/>
                  </a:lnTo>
                  <a:cubicBezTo>
                    <a:pt x="4100689" y="61491"/>
                    <a:pt x="4045396" y="79584"/>
                    <a:pt x="3985877" y="79584"/>
                  </a:cubicBezTo>
                  <a:lnTo>
                    <a:pt x="197648" y="79583"/>
                  </a:lnTo>
                  <a:cubicBezTo>
                    <a:pt x="138129" y="79583"/>
                    <a:pt x="82836" y="61490"/>
                    <a:pt x="36970" y="305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3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Rectangle 30">
            <a:extLst>
              <a:ext uri="{FF2B5EF4-FFF2-40B4-BE49-F238E27FC236}">
                <a16:creationId xmlns:a16="http://schemas.microsoft.com/office/drawing/2014/main" id="{E946A0D4-E23E-C97A-0143-C66B65EA9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0380" y="4461306"/>
            <a:ext cx="2768813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</a:rPr>
              <a:t>深度学习的基本模型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E203621E-A651-0406-B06F-7F96CC6165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35190"/>
              </p:ext>
            </p:extLst>
          </p:nvPr>
        </p:nvGraphicFramePr>
        <p:xfrm>
          <a:off x="2282221" y="751562"/>
          <a:ext cx="7969979" cy="3790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5727700" imgH="2730500" progId="Visio.Drawing.11">
                  <p:embed/>
                </p:oleObj>
              </mc:Choice>
              <mc:Fallback>
                <p:oleObj name="Visio" r:id="rId7" imgW="5727700" imgH="2730500" progId="Visio.Drawing.11">
                  <p:embed/>
                  <p:pic>
                    <p:nvPicPr>
                      <p:cNvPr id="23" name="对象 22">
                        <a:extLst>
                          <a:ext uri="{FF2B5EF4-FFF2-40B4-BE49-F238E27FC236}">
                            <a16:creationId xmlns:a16="http://schemas.microsoft.com/office/drawing/2014/main" id="{D3B14069-2DC5-44CC-94CE-ED7A2D66F0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221" y="751562"/>
                        <a:ext cx="7969979" cy="3790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6652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2B6971E-2BA3-BB38-2548-B164B06873F9}"/>
              </a:ext>
            </a:extLst>
          </p:cNvPr>
          <p:cNvSpPr/>
          <p:nvPr/>
        </p:nvSpPr>
        <p:spPr>
          <a:xfrm>
            <a:off x="1927041" y="1132113"/>
            <a:ext cx="8450290" cy="19306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       </a:t>
            </a:r>
            <a:r>
              <a:rPr lang="zh-CN" altLang="en-US" sz="2000" dirty="0"/>
              <a:t>早在上个世纪六十年代，人们就提出了最早的“人造神经元”模型，叫做感知器（</a:t>
            </a:r>
            <a:r>
              <a:rPr lang="en-US" altLang="zh-CN" sz="2000" dirty="0"/>
              <a:t>perceptron</a:t>
            </a:r>
            <a:r>
              <a:rPr lang="zh-CN" altLang="en-US" sz="2000" dirty="0"/>
              <a:t>），直到今天，它仍然是构成神经网络的基础。下图中的感知器输入</a:t>
            </a:r>
            <a:r>
              <a:rPr lang="en-US" altLang="zh-CN" sz="2000" dirty="0"/>
              <a:t>n</a:t>
            </a:r>
            <a:r>
              <a:rPr lang="zh-CN" altLang="en-US" sz="2000" dirty="0"/>
              <a:t>个</a:t>
            </a:r>
            <a:r>
              <a:rPr lang="en-US" altLang="zh-CN" sz="2000" dirty="0"/>
              <a:t>x</a:t>
            </a:r>
            <a:r>
              <a:rPr lang="zh-CN" altLang="en-US" sz="2000" dirty="0"/>
              <a:t>，通常可以有更多或更少的输入。引入权重</a:t>
            </a:r>
            <a:r>
              <a:rPr lang="en-US" altLang="zh-CN" sz="2000" dirty="0"/>
              <a:t>w</a:t>
            </a:r>
            <a:r>
              <a:rPr lang="zh-CN" altLang="en-US" sz="2000" dirty="0"/>
              <a:t>表示相应输入</a:t>
            </a:r>
            <a:r>
              <a:rPr lang="en-US" altLang="zh-CN" sz="2000" dirty="0"/>
              <a:t>x</a:t>
            </a:r>
            <a:r>
              <a:rPr lang="zh-CN" altLang="en-US" sz="2000" dirty="0"/>
              <a:t>对于输出</a:t>
            </a:r>
            <a:r>
              <a:rPr lang="en-US" altLang="zh-CN" sz="2000" dirty="0"/>
              <a:t>y</a:t>
            </a:r>
            <a:r>
              <a:rPr lang="zh-CN" altLang="en-US" sz="2000" dirty="0"/>
              <a:t>的重要性。神经元的输出</a:t>
            </a:r>
            <a:r>
              <a:rPr lang="en-US" altLang="zh-CN" sz="2000" dirty="0"/>
              <a:t>y</a:t>
            </a:r>
            <a:r>
              <a:rPr lang="zh-CN" altLang="en-US" sz="2000" dirty="0"/>
              <a:t>由分配权重后的总和小于或者大于阈值决定。和权重一样，阈值是一个实数，一个神经元的参数。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9ECE751-8EE2-8859-746A-53F1E2C136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3"/>
          <a:stretch>
            <a:fillRect/>
          </a:stretch>
        </p:blipFill>
        <p:spPr bwMode="auto">
          <a:xfrm>
            <a:off x="2315983" y="3118827"/>
            <a:ext cx="7560034" cy="36043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占位符 2">
            <a:extLst>
              <a:ext uri="{FF2B5EF4-FFF2-40B4-BE49-F238E27FC236}">
                <a16:creationId xmlns:a16="http://schemas.microsoft.com/office/drawing/2014/main" id="{A49E47DD-A404-C46B-0283-69C91CC622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2192" y="463100"/>
            <a:ext cx="10938321" cy="669013"/>
          </a:xfrm>
        </p:spPr>
        <p:txBody>
          <a:bodyPr/>
          <a:lstStyle/>
          <a:p>
            <a:r>
              <a:rPr lang="en-US" altLang="zh-CN" dirty="0"/>
              <a:t>2 </a:t>
            </a:r>
            <a:r>
              <a:rPr lang="zh-CN" altLang="en-US" dirty="0"/>
              <a:t>感知器</a:t>
            </a:r>
          </a:p>
        </p:txBody>
      </p:sp>
    </p:spTree>
    <p:extLst>
      <p:ext uri="{BB962C8B-B14F-4D97-AF65-F5344CB8AC3E}">
        <p14:creationId xmlns:p14="http://schemas.microsoft.com/office/powerpoint/2010/main" val="1704563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>
            <a:extLst>
              <a:ext uri="{FF2B5EF4-FFF2-40B4-BE49-F238E27FC236}">
                <a16:creationId xmlns:a16="http://schemas.microsoft.com/office/drawing/2014/main" id="{2E53AEFE-E589-EC94-CF0B-A6A6475BC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7433" y="1325182"/>
            <a:ext cx="3752850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000" dirty="0"/>
              <a:t>常用激活函数主要有：线性函数、非线性函数（</a:t>
            </a:r>
            <a:r>
              <a:rPr lang="en-US" altLang="zh-CN" sz="2000" dirty="0"/>
              <a:t>sigmoid</a:t>
            </a:r>
            <a:r>
              <a:rPr lang="zh-CN" altLang="en-US" sz="2000" dirty="0"/>
              <a:t>型函数）、概率型函数。</a:t>
            </a:r>
          </a:p>
        </p:txBody>
      </p:sp>
      <p:pic>
        <p:nvPicPr>
          <p:cNvPr id="5" name="图片 39">
            <a:extLst>
              <a:ext uri="{FF2B5EF4-FFF2-40B4-BE49-F238E27FC236}">
                <a16:creationId xmlns:a16="http://schemas.microsoft.com/office/drawing/2014/main" id="{ABB6AF29-B970-2C4A-E870-BBE8D6A545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0839" y="2900934"/>
            <a:ext cx="37465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22">
            <a:extLst>
              <a:ext uri="{FF2B5EF4-FFF2-40B4-BE49-F238E27FC236}">
                <a16:creationId xmlns:a16="http://schemas.microsoft.com/office/drawing/2014/main" id="{9CA88C09-84BD-3D5A-62A3-91DF3885786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30620" y="642557"/>
          <a:ext cx="4608513" cy="543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3848170" imgH="5173852" progId="Visio.Drawing.11">
                  <p:embed/>
                </p:oleObj>
              </mc:Choice>
              <mc:Fallback>
                <p:oleObj name="Visio" r:id="rId3" imgW="3848170" imgH="5173852" progId="Visio.Drawing.11">
                  <p:embed/>
                  <p:pic>
                    <p:nvPicPr>
                      <p:cNvPr id="6" name="Object 22">
                        <a:extLst>
                          <a:ext uri="{FF2B5EF4-FFF2-40B4-BE49-F238E27FC236}">
                            <a16:creationId xmlns:a16="http://schemas.microsoft.com/office/drawing/2014/main" id="{2249ACAB-9031-AABB-EF2E-F544F93F74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0620" y="642557"/>
                        <a:ext cx="4608513" cy="5434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745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98_4*i*20"/>
  <p:tag name="KSO_WM_TEMPLATE_CATEGORY" val="diagram"/>
  <p:tag name="KSO_WM_TEMPLATE_INDEX" val="198"/>
  <p:tag name="KSO_WM_UNIT_INDEX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9"/>
  <p:tag name="KSO_WM_UNIT_ID" val="diagram198_4*m_i*1_9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98_4*i*20"/>
  <p:tag name="KSO_WM_TEMPLATE_CATEGORY" val="diagram"/>
  <p:tag name="KSO_WM_TEMPLATE_INDEX" val="198"/>
  <p:tag name="KSO_WM_UNIT_INDEX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7"/>
  <p:tag name="KSO_WM_UNIT_ID" val="diagram198_4*m_i*1_7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PRESET_TEXT_LEN" val="32"/>
  <p:tag name="KSO_WM_DIAGRAM_GROUP_CODE" val="m1-1"/>
  <p:tag name="KSO_WM_UNIT_TYPE" val="m_h_f"/>
  <p:tag name="KSO_WM_UNIT_INDEX" val="1_3_1"/>
  <p:tag name="KSO_WM_UNIT_ID" val="diagram198_4*m_h_f*1_3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UNIT_TEXT_FILL_FORE_SCHEMECOLOR_INDEX" val="13"/>
  <p:tag name="KSO_WM_UNIT_TEXT_FILL_TYPE" val="1"/>
  <p:tag name="KSO_WM_UNIT_USESOURCEFORMAT_APPLY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8"/>
  <p:tag name="KSO_WM_UNIT_ID" val="diagram198_4*m_i*1_8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9"/>
  <p:tag name="KSO_WM_UNIT_ID" val="diagram198_4*m_i*1_9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7"/>
  <p:tag name="KSO_WM_UNIT_ID" val="diagram198_4*m_i*1_7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PRESET_TEXT_LEN" val="32"/>
  <p:tag name="KSO_WM_DIAGRAM_GROUP_CODE" val="m1-1"/>
  <p:tag name="KSO_WM_UNIT_TYPE" val="m_h_f"/>
  <p:tag name="KSO_WM_UNIT_INDEX" val="1_3_1"/>
  <p:tag name="KSO_WM_UNIT_ID" val="diagram198_4*m_h_f*1_3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UNIT_TEXT_FILL_FORE_SCHEMECOLOR_INDEX" val="13"/>
  <p:tag name="KSO_WM_UNIT_TEXT_FILL_TYPE" val="1"/>
  <p:tag name="KSO_WM_UNIT_USESOURCEFORMAT_APPLY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8"/>
  <p:tag name="KSO_WM_UNIT_ID" val="diagram198_4*m_i*1_8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9"/>
  <p:tag name="KSO_WM_UNIT_ID" val="diagram198_4*m_i*1_9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98_4*i*20"/>
  <p:tag name="KSO_WM_TEMPLATE_CATEGORY" val="diagram"/>
  <p:tag name="KSO_WM_TEMPLATE_INDEX" val="198"/>
  <p:tag name="KSO_WM_UNIT_INDEX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7"/>
  <p:tag name="KSO_WM_UNIT_ID" val="diagram198_4*m_i*1_7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PRESET_TEXT_LEN" val="32"/>
  <p:tag name="KSO_WM_DIAGRAM_GROUP_CODE" val="m1-1"/>
  <p:tag name="KSO_WM_UNIT_TYPE" val="m_h_f"/>
  <p:tag name="KSO_WM_UNIT_INDEX" val="1_3_1"/>
  <p:tag name="KSO_WM_UNIT_ID" val="diagram198_4*m_h_f*1_3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UNIT_TEXT_FILL_FORE_SCHEMECOLOR_INDEX" val="13"/>
  <p:tag name="KSO_WM_UNIT_TEXT_FILL_TYPE" val="1"/>
  <p:tag name="KSO_WM_UNIT_USESOURCEFORMAT_APPLY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98"/>
  <p:tag name="KSO_WM_UNIT_TYPE" val="m_i"/>
  <p:tag name="KSO_WM_UNIT_INDEX" val="1_8"/>
  <p:tag name="KSO_WM_UNIT_ID" val="diagram198_4*m_i*1_8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Theme">
  <a:themeElements>
    <a:clrScheme name="红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3B48"/>
      </a:accent1>
      <a:accent2>
        <a:srgbClr val="3F3F3F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23B4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红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3B48"/>
      </a:accent1>
      <a:accent2>
        <a:srgbClr val="3F3F3F"/>
      </a:accent2>
      <a:accent3>
        <a:srgbClr val="F23B48"/>
      </a:accent3>
      <a:accent4>
        <a:srgbClr val="3F3F3F"/>
      </a:accent4>
      <a:accent5>
        <a:srgbClr val="F23B48"/>
      </a:accent5>
      <a:accent6>
        <a:srgbClr val="3F3F3F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12378</TotalTime>
  <Words>1583</Words>
  <Application>Microsoft Office PowerPoint</Application>
  <PresentationFormat>宽屏</PresentationFormat>
  <Paragraphs>81</Paragraphs>
  <Slides>23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宋体</vt:lpstr>
      <vt:lpstr>微软雅黑</vt:lpstr>
      <vt:lpstr>Arial</vt:lpstr>
      <vt:lpstr>Calibri</vt:lpstr>
      <vt:lpstr>Lato</vt:lpstr>
      <vt:lpstr>Raleway</vt:lpstr>
      <vt:lpstr>Times New Roman</vt:lpstr>
      <vt:lpstr>Wingdings</vt:lpstr>
      <vt:lpstr>Office Theme</vt:lpstr>
      <vt:lpstr>11_Office Theme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陈宏松</cp:lastModifiedBy>
  <cp:revision>441</cp:revision>
  <dcterms:created xsi:type="dcterms:W3CDTF">2017-02-13T15:17:59Z</dcterms:created>
  <dcterms:modified xsi:type="dcterms:W3CDTF">2022-08-25T04:10:11Z</dcterms:modified>
</cp:coreProperties>
</file>